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17" autoAdjust="0"/>
  </p:normalViewPr>
  <p:slideViewPr>
    <p:cSldViewPr snapToGrid="0">
      <p:cViewPr varScale="1">
        <p:scale>
          <a:sx n="92" d="100"/>
          <a:sy n="92" d="100"/>
        </p:scale>
        <p:origin x="12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CF6CBF-AF52-464A-85FE-C56E562F9416}" type="datetimeFigureOut">
              <a:rPr lang="en-CA" smtClean="0"/>
              <a:t>2016-11-10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559F42-2817-4B2E-A2DF-ADEF70295689}" type="slidenum">
              <a:rPr lang="en-CA" smtClean="0"/>
              <a:t>‹#›</a:t>
            </a:fld>
            <a:endParaRPr lang="en-CA"/>
          </a:p>
        </p:txBody>
      </p:sp>
    </p:spTree>
    <p:extLst>
      <p:ext uri="{BB962C8B-B14F-4D97-AF65-F5344CB8AC3E}">
        <p14:creationId xmlns:p14="http://schemas.microsoft.com/office/powerpoint/2010/main" val="102163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purpose of the Saskatchewan Accessibility Act is to achieve a Barrier-Free Saskatchewan for persons with disabilities by a deadline that the Act will set, and that will be within as short a time as is reasonably possible, with implementation to begin immediately upon proclamation, to effectively ensure to all persons with disabilities in Saskatchewan to have equal opportunity to fully and meaningfully participate in all aspects of life in Saskatchewan based on their individual merit.</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2</a:t>
            </a:fld>
            <a:endParaRPr lang="en-CA"/>
          </a:p>
        </p:txBody>
      </p:sp>
    </p:spTree>
    <p:extLst>
      <p:ext uri="{BB962C8B-B14F-4D97-AF65-F5344CB8AC3E}">
        <p14:creationId xmlns:p14="http://schemas.microsoft.com/office/powerpoint/2010/main" val="296991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Saskatchewan Accessibility Act should require that the Saskatchewan Government ensure that no public money is used to create or perpetuate barriers against persons with disabilities. For example, all Saskatchewan Government departments, agencies, and crown corporations should be required to make it a strict condition of funding any program, or any capital or other infrastructure project, or of any transfer payment, subsidy, loan, grant (such as research grants) or other payment of public funds, that no such funds may be used to create or perpetuate barriers against persons with disabilities. They should also be required to make it a condition of any procurement of any services, goods or facilities, that these be designed to be fully accessible to and usable by persons with disabilities. Any grant including for example, research grant, loan, subsidy, contract or other such payment which does not so provide is void and unenforceable by the grant-recipient or contractor with the department, agency, or crown corporation in question. The Saskatchewan Government should be required to monitor and enforce these requirements and to annually report to the public on compliance.</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11</a:t>
            </a:fld>
            <a:endParaRPr lang="en-CA"/>
          </a:p>
        </p:txBody>
      </p:sp>
    </p:spTree>
    <p:extLst>
      <p:ext uri="{BB962C8B-B14F-4D97-AF65-F5344CB8AC3E}">
        <p14:creationId xmlns:p14="http://schemas.microsoft.com/office/powerpoint/2010/main" val="833528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Saskatchewan Accessibility Act should require the Saskatchewan Government to review all Saskatchewan legislation and regulations to identify possible accessibility barriers that they may impose or permit, and to propose omnibus (global) legislation within a specified time to address these barriers. It should require the Saskatchewan Government to review all future proposed legislation and regulations, before they are enacted, to certify and ensure that they do not create, perpetuate or allow for accessibility barriers in them or in activity or programs operated under them. As an immediate priority under these activities, the Saskatchewan Government should get input from voters with disabilities on accessibility barriers in provincial and municipal election campaigns and the voting process, and should develop reforms to remove and prevent such barriers.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12</a:t>
            </a:fld>
            <a:endParaRPr lang="en-CA"/>
          </a:p>
        </p:txBody>
      </p:sp>
    </p:spTree>
    <p:extLst>
      <p:ext uri="{BB962C8B-B14F-4D97-AF65-F5344CB8AC3E}">
        <p14:creationId xmlns:p14="http://schemas.microsoft.com/office/powerpoint/2010/main" val="2647856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should set as a provincial policy the fostering of international and inter-provincial trade aimed at better meeting the market of up to one billion persons with disabilities around the world.</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13</a:t>
            </a:fld>
            <a:endParaRPr lang="en-CA"/>
          </a:p>
        </p:txBody>
      </p:sp>
    </p:spTree>
    <p:extLst>
      <p:ext uri="{BB962C8B-B14F-4D97-AF65-F5344CB8AC3E}">
        <p14:creationId xmlns:p14="http://schemas.microsoft.com/office/powerpoint/2010/main" val="532156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Saskatchewan Accessibility Act should contribute meaningfully to the improvement of the position of persons with disabilities in Saskatchewan. It must have real force, affect and consequences for non-compliance.</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14</a:t>
            </a:fld>
            <a:endParaRPr lang="en-CA"/>
          </a:p>
        </p:txBody>
      </p:sp>
    </p:spTree>
    <p:extLst>
      <p:ext uri="{BB962C8B-B14F-4D97-AF65-F5344CB8AC3E}">
        <p14:creationId xmlns:p14="http://schemas.microsoft.com/office/powerpoint/2010/main" val="1974081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must reflect one common definition for disability for all provincial programs, benefits, and services. This definition should be in line with the Charter of Rights and Freedoms and the United Nations Convention on the Rights of Persons with Disabilities.</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15</a:t>
            </a:fld>
            <a:endParaRPr lang="en-CA"/>
          </a:p>
        </p:txBody>
      </p:sp>
    </p:spTree>
    <p:extLst>
      <p:ext uri="{BB962C8B-B14F-4D97-AF65-F5344CB8AC3E}">
        <p14:creationId xmlns:p14="http://schemas.microsoft.com/office/powerpoint/2010/main" val="1412790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E559F42-2817-4B2E-A2DF-ADEF70295689}" type="slidenum">
              <a:rPr lang="en-CA" smtClean="0"/>
              <a:t>16</a:t>
            </a:fld>
            <a:endParaRPr lang="en-CA"/>
          </a:p>
        </p:txBody>
      </p:sp>
    </p:spTree>
    <p:extLst>
      <p:ext uri="{BB962C8B-B14F-4D97-AF65-F5344CB8AC3E}">
        <p14:creationId xmlns:p14="http://schemas.microsoft.com/office/powerpoint/2010/main" val="28483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should apply to all persons with disabilities whether they have a physical, mental, sensory, communication, learning and/or intellectual disability or mental health condition, or are regarded as having one, and whether their disability is visible or invisible to others. It should apply to all accessibility barriers, for example physical, legal, bureaucratic, information, communication, attitudinal, technological, policy or other barriers. It should apply to the Saskatchewan Legislature as well as to all Saskatchewan  government entities, Saskatchewan -owned public premises and facilities, companies and organizations within Saskatchewan  or which Saskatchewan  can regulate, recipients of Saskatchewan grants, subsidies, loans or other funds, and any other persons or organizations to which the Saskatchewan Government can apply it.</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3</a:t>
            </a:fld>
            <a:endParaRPr lang="en-CA"/>
          </a:p>
        </p:txBody>
      </p:sp>
    </p:spTree>
    <p:extLst>
      <p:ext uri="{BB962C8B-B14F-4D97-AF65-F5344CB8AC3E}">
        <p14:creationId xmlns:p14="http://schemas.microsoft.com/office/powerpoint/2010/main" val="3083998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requirements should supersede all other legislation, regulations or policies which provide lesser protections and entitlements to persons with disabilities. The Act and regulations made under it should not take away any rights that citizens of Saskatchewan with disabilities now enjoy.</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4</a:t>
            </a:fld>
            <a:endParaRPr lang="en-CA"/>
          </a:p>
        </p:txBody>
      </p:sp>
    </p:spTree>
    <p:extLst>
      <p:ext uri="{BB962C8B-B14F-4D97-AF65-F5344CB8AC3E}">
        <p14:creationId xmlns:p14="http://schemas.microsoft.com/office/powerpoint/2010/main" val="953077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should require Saskatchewan, including organizations to which it applies, to be made fully accessible to all persons with disabilities through the removal of existing barriers and the prevention of the creation of new barriers, within strict time frames to be prescribed in the legislation or regulations.</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5</a:t>
            </a:fld>
            <a:endParaRPr lang="en-CA"/>
          </a:p>
        </p:txBody>
      </p:sp>
    </p:spTree>
    <p:extLst>
      <p:ext uri="{BB962C8B-B14F-4D97-AF65-F5344CB8AC3E}">
        <p14:creationId xmlns:p14="http://schemas.microsoft.com/office/powerpoint/2010/main" val="2320296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Saskatchewan Accessibility Act should require providers of goods, services and facilities to which the Act applies to ensure that their goods, services and facilities are fully usable by persons with disabilities, and that they are designed based on principles of universal design, to accommodate the needs of persons with disabilities. Providers of these goods, services and facilities should be required to devise and implement detailed plans to remove existing barriers and to prevent new barriers within legislated timetables.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6</a:t>
            </a:fld>
            <a:endParaRPr lang="en-CA"/>
          </a:p>
        </p:txBody>
      </p:sp>
    </p:spTree>
    <p:extLst>
      <p:ext uri="{BB962C8B-B14F-4D97-AF65-F5344CB8AC3E}">
        <p14:creationId xmlns:p14="http://schemas.microsoft.com/office/powerpoint/2010/main" val="57164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should require organizations to which it applies to take proactive steps to achieve barrier-free workplaces and employment within prescribed time limits. Among other things, those employers shall be required to identify existing employment and workplace barriers which impede persons with disabilities, and then to devise and implement plans for the removal of these barriers, and for the prevention of new workplace and employment barriers.</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7</a:t>
            </a:fld>
            <a:endParaRPr lang="en-CA"/>
          </a:p>
        </p:txBody>
      </p:sp>
    </p:spTree>
    <p:extLst>
      <p:ext uri="{BB962C8B-B14F-4D97-AF65-F5344CB8AC3E}">
        <p14:creationId xmlns:p14="http://schemas.microsoft.com/office/powerpoint/2010/main" val="17810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Saskatchewan Accessibility Act should require the Saskatchewan Government to lead Saskatchewan to achieving the Act's goals. It should specify actions the Saskatchewan Government will take to fulfill this mandate. Among other things, it should require the Saskatchewan Government to provide education and other information resources to organizations, individuals and groups who need to comply with the Act. It should also require the Saskatchewan Government to appoint an independent person to periodically review and publicly report on progress towards full accessibility, and to make recommendations on any actions needed to achieve the Act's goals.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8</a:t>
            </a:fld>
            <a:endParaRPr lang="en-CA"/>
          </a:p>
        </p:txBody>
      </p:sp>
    </p:spTree>
    <p:extLst>
      <p:ext uri="{BB962C8B-B14F-4D97-AF65-F5344CB8AC3E}">
        <p14:creationId xmlns:p14="http://schemas.microsoft.com/office/powerpoint/2010/main" val="3908357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Saskatchewan Accessibility Act must provide for a prompt, independent and effective process for enforcement, and should require that the Act be effectively enforced. This should include, among other things, an effective avenue for persons with disabilities to raise with enforcement officials violations of the Act that they have encountered. It should not simply incorporate the existing procedures for filing discrimination complaints with the Saskatchewan Human Rights Tribunal or under the Canadian Charter of Rights and Freedoms, as these are too slow and cumbersome, and can yield inadequate remedies.</a:t>
            </a:r>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9</a:t>
            </a:fld>
            <a:endParaRPr lang="en-CA"/>
          </a:p>
        </p:txBody>
      </p:sp>
    </p:spTree>
    <p:extLst>
      <p:ext uri="{BB962C8B-B14F-4D97-AF65-F5344CB8AC3E}">
        <p14:creationId xmlns:p14="http://schemas.microsoft.com/office/powerpoint/2010/main" val="3958532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part of its requirement that the Saskatchewan Government lead Saskatchewan to the goal of full accessibility for the citizens of Saskatchewan with disabilities, the Act should require the Saskatchewan Government to make regulations needed to define with clarity the steps required for compliance with the Saskatchewan Accessibility Act. It should be open for such regulations to be made on an industry-by-industry or sector-by-sector basis. This should include a requirement that input be obtained from affected groups such as persons with disabilities and obligated organizations, before those regulations are enacted. It should also provide persons with disabilities with the opportunity to apply to have regulations made in specific sectors of the economy to which the Act can apply. The Act should require the Saskatchewan Government to make all the accessibility standards and regulations needed to ensure that its goals are achieved, and that these regulations be independently reviewed for sufficiency every four years after they were enacted.</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E559F42-2817-4B2E-A2DF-ADEF70295689}" type="slidenum">
              <a:rPr lang="en-CA" smtClean="0"/>
              <a:t>10</a:t>
            </a:fld>
            <a:endParaRPr lang="en-CA"/>
          </a:p>
        </p:txBody>
      </p:sp>
    </p:spTree>
    <p:extLst>
      <p:ext uri="{BB962C8B-B14F-4D97-AF65-F5344CB8AC3E}">
        <p14:creationId xmlns:p14="http://schemas.microsoft.com/office/powerpoint/2010/main" val="3965996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AA107D-30CD-4D4B-9A2F-59E6D20ACAE7}" type="datetimeFigureOut">
              <a:rPr lang="en-CA" smtClean="0"/>
              <a:t>2016-11-10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3962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A107D-30CD-4D4B-9A2F-59E6D20ACAE7}" type="datetimeFigureOut">
              <a:rPr lang="en-CA" smtClean="0"/>
              <a:t>2016-11-10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193776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A107D-30CD-4D4B-9A2F-59E6D20ACAE7}" type="datetimeFigureOut">
              <a:rPr lang="en-CA" smtClean="0"/>
              <a:t>2016-11-10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346639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A107D-30CD-4D4B-9A2F-59E6D20ACAE7}" type="datetimeFigureOut">
              <a:rPr lang="en-CA" smtClean="0"/>
              <a:t>2016-11-10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10181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A107D-30CD-4D4B-9A2F-59E6D20ACAE7}" type="datetimeFigureOut">
              <a:rPr lang="en-CA" smtClean="0"/>
              <a:t>2016-11-10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239926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AA107D-30CD-4D4B-9A2F-59E6D20ACAE7}" type="datetimeFigureOut">
              <a:rPr lang="en-CA" smtClean="0"/>
              <a:t>2016-11-10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383796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AA107D-30CD-4D4B-9A2F-59E6D20ACAE7}" type="datetimeFigureOut">
              <a:rPr lang="en-CA" smtClean="0"/>
              <a:t>2016-11-10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259722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AA107D-30CD-4D4B-9A2F-59E6D20ACAE7}" type="datetimeFigureOut">
              <a:rPr lang="en-CA" smtClean="0"/>
              <a:t>2016-11-10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130299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A107D-30CD-4D4B-9A2F-59E6D20ACAE7}" type="datetimeFigureOut">
              <a:rPr lang="en-CA" smtClean="0"/>
              <a:t>2016-11-10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184593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A107D-30CD-4D4B-9A2F-59E6D20ACAE7}" type="datetimeFigureOut">
              <a:rPr lang="en-CA" smtClean="0"/>
              <a:t>2016-11-10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201315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A107D-30CD-4D4B-9A2F-59E6D20ACAE7}" type="datetimeFigureOut">
              <a:rPr lang="en-CA" smtClean="0"/>
              <a:t>2016-11-10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E88077-CB15-48DB-B154-5BB7995A4C79}" type="slidenum">
              <a:rPr lang="en-CA" smtClean="0"/>
              <a:t>‹#›</a:t>
            </a:fld>
            <a:endParaRPr lang="en-CA"/>
          </a:p>
        </p:txBody>
      </p:sp>
    </p:spTree>
    <p:extLst>
      <p:ext uri="{BB962C8B-B14F-4D97-AF65-F5344CB8AC3E}">
        <p14:creationId xmlns:p14="http://schemas.microsoft.com/office/powerpoint/2010/main" val="93605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A107D-30CD-4D4B-9A2F-59E6D20ACAE7}" type="datetimeFigureOut">
              <a:rPr lang="en-CA" smtClean="0"/>
              <a:t>2016-11-10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88077-CB15-48DB-B154-5BB7995A4C79}" type="slidenum">
              <a:rPr lang="en-CA" smtClean="0"/>
              <a:t>‹#›</a:t>
            </a:fld>
            <a:endParaRPr lang="en-CA"/>
          </a:p>
        </p:txBody>
      </p:sp>
    </p:spTree>
    <p:extLst>
      <p:ext uri="{BB962C8B-B14F-4D97-AF65-F5344CB8AC3E}">
        <p14:creationId xmlns:p14="http://schemas.microsoft.com/office/powerpoint/2010/main" val="384361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arrierfreesaskatchewan.or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7645" y="1122363"/>
            <a:ext cx="10711543" cy="1699214"/>
          </a:xfrm>
        </p:spPr>
        <p:txBody>
          <a:bodyPr>
            <a:normAutofit fontScale="90000"/>
          </a:bodyPr>
          <a:lstStyle/>
          <a:p>
            <a:r>
              <a:rPr lang="en-US" b="1" dirty="0">
                <a:solidFill>
                  <a:srgbClr val="FFFF00"/>
                </a:solidFill>
                <a:latin typeface="Arial" panose="020B0604020202020204" pitchFamily="34" charset="0"/>
                <a:cs typeface="Arial" panose="020B0604020202020204" pitchFamily="34" charset="0"/>
              </a:rPr>
              <a:t>Principles for an Accessibility Act in Saskatchewan</a:t>
            </a:r>
            <a:endParaRPr lang="en-CA" b="1" dirty="0">
              <a:solidFill>
                <a:srgbClr val="FFFF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01337" y="3828462"/>
            <a:ext cx="10424158" cy="1655762"/>
          </a:xfrm>
        </p:spPr>
        <p:txBody>
          <a:bodyPr/>
          <a:lstStyle/>
          <a:p>
            <a:endParaRPr lang="en-US" dirty="0" smtClean="0">
              <a:solidFill>
                <a:srgbClr val="FFFF00"/>
              </a:solidFill>
            </a:endParaRPr>
          </a:p>
          <a:p>
            <a:pPr algn="r"/>
            <a:r>
              <a:rPr lang="en-US" sz="3200" dirty="0" smtClean="0">
                <a:solidFill>
                  <a:srgbClr val="FFFF00"/>
                </a:solidFill>
                <a:latin typeface="Arial" panose="020B0604020202020204" pitchFamily="34" charset="0"/>
                <a:cs typeface="Arial" panose="020B0604020202020204" pitchFamily="34" charset="0"/>
              </a:rPr>
              <a:t>“In Gaining </a:t>
            </a:r>
            <a:r>
              <a:rPr lang="en-US" sz="3200" dirty="0">
                <a:solidFill>
                  <a:srgbClr val="FFFF00"/>
                </a:solidFill>
                <a:latin typeface="Arial" panose="020B0604020202020204" pitchFamily="34" charset="0"/>
                <a:cs typeface="Arial" panose="020B0604020202020204" pitchFamily="34" charset="0"/>
              </a:rPr>
              <a:t>Our Disability We Enhanced Our </a:t>
            </a:r>
            <a:r>
              <a:rPr lang="en-US" sz="3200" dirty="0" smtClean="0">
                <a:solidFill>
                  <a:srgbClr val="FFFF00"/>
                </a:solidFill>
                <a:latin typeface="Arial" panose="020B0604020202020204" pitchFamily="34" charset="0"/>
                <a:cs typeface="Arial" panose="020B0604020202020204" pitchFamily="34" charset="0"/>
              </a:rPr>
              <a:t>Abilities” </a:t>
            </a:r>
            <a:r>
              <a:rPr lang="en-US" dirty="0" smtClean="0">
                <a:solidFill>
                  <a:srgbClr val="FFFF00"/>
                </a:solidFill>
                <a:latin typeface="Arial" panose="020B0604020202020204" pitchFamily="34" charset="0"/>
                <a:cs typeface="Arial" panose="020B0604020202020204" pitchFamily="34" charset="0"/>
              </a:rPr>
              <a:t>Robin </a:t>
            </a:r>
            <a:r>
              <a:rPr lang="en-US" dirty="0">
                <a:solidFill>
                  <a:srgbClr val="FFFF00"/>
                </a:solidFill>
                <a:latin typeface="Arial" panose="020B0604020202020204" pitchFamily="34" charset="0"/>
                <a:cs typeface="Arial" panose="020B0604020202020204" pitchFamily="34" charset="0"/>
              </a:rPr>
              <a:t>East</a:t>
            </a:r>
            <a:endParaRPr lang="en-CA" sz="1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372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65125"/>
            <a:ext cx="11637818" cy="1325563"/>
          </a:xfrm>
        </p:spPr>
        <p:txBody>
          <a:bodyPr>
            <a:normAutofit/>
          </a:bodyPr>
          <a:lstStyle/>
          <a:p>
            <a:r>
              <a:rPr lang="en-US" sz="3600" b="1" dirty="0">
                <a:solidFill>
                  <a:srgbClr val="FFFF00"/>
                </a:solidFill>
                <a:latin typeface="Arial" panose="020B0604020202020204" pitchFamily="34" charset="0"/>
                <a:cs typeface="Arial" panose="020B0604020202020204" pitchFamily="34" charset="0"/>
              </a:rPr>
              <a:t>9. The Act IS MADE REAL THROUGH </a:t>
            </a:r>
            <a:r>
              <a:rPr lang="en-US" sz="3600" b="1" dirty="0" smtClean="0">
                <a:solidFill>
                  <a:srgbClr val="FFFF00"/>
                </a:solidFill>
                <a:latin typeface="Arial" panose="020B0604020202020204" pitchFamily="34" charset="0"/>
                <a:cs typeface="Arial" panose="020B0604020202020204" pitchFamily="34" charset="0"/>
              </a:rPr>
              <a:t>REGULATIONS</a:t>
            </a:r>
            <a:endParaRPr lang="en-CA" sz="3600"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2509" y="1482723"/>
            <a:ext cx="11544300" cy="5219413"/>
          </a:xfrm>
        </p:spPr>
        <p:txBody>
          <a:bodyPr>
            <a:noAutofit/>
          </a:bodyPr>
          <a:lstStyle/>
          <a:p>
            <a:pPr>
              <a:spcAft>
                <a:spcPts val="1200"/>
              </a:spcAft>
            </a:pPr>
            <a:r>
              <a:rPr lang="en-US" sz="2400" dirty="0" smtClean="0">
                <a:solidFill>
                  <a:srgbClr val="FFFF00"/>
                </a:solidFill>
                <a:latin typeface="Arial" panose="020B0604020202020204" pitchFamily="34" charset="0"/>
                <a:cs typeface="Arial" panose="020B0604020202020204" pitchFamily="34" charset="0"/>
              </a:rPr>
              <a:t>The Act </a:t>
            </a:r>
            <a:r>
              <a:rPr lang="en-US" sz="2400" dirty="0">
                <a:solidFill>
                  <a:srgbClr val="FFFF00"/>
                </a:solidFill>
                <a:latin typeface="Arial" panose="020B0604020202020204" pitchFamily="34" charset="0"/>
                <a:cs typeface="Arial" panose="020B0604020202020204" pitchFamily="34" charset="0"/>
              </a:rPr>
              <a:t>should require the Saskatchewan Government to make regulations needed to define with clarity the steps required for compliance </a:t>
            </a:r>
            <a:endParaRPr lang="en-US" sz="2400" dirty="0" smtClean="0">
              <a:solidFill>
                <a:srgbClr val="FFFF00"/>
              </a:solidFill>
              <a:latin typeface="Arial" panose="020B0604020202020204" pitchFamily="34" charset="0"/>
              <a:cs typeface="Arial" panose="020B0604020202020204" pitchFamily="34" charset="0"/>
            </a:endParaRPr>
          </a:p>
          <a:p>
            <a:pPr>
              <a:spcAft>
                <a:spcPts val="1200"/>
              </a:spcAft>
            </a:pPr>
            <a:r>
              <a:rPr lang="en-US" sz="2400" dirty="0" smtClean="0">
                <a:solidFill>
                  <a:srgbClr val="FFFF00"/>
                </a:solidFill>
                <a:latin typeface="Arial" panose="020B0604020202020204" pitchFamily="34" charset="0"/>
                <a:cs typeface="Arial" panose="020B0604020202020204" pitchFamily="34" charset="0"/>
              </a:rPr>
              <a:t>The Act </a:t>
            </a:r>
            <a:r>
              <a:rPr lang="en-US" sz="2400" dirty="0">
                <a:solidFill>
                  <a:srgbClr val="FFFF00"/>
                </a:solidFill>
                <a:latin typeface="Arial" panose="020B0604020202020204" pitchFamily="34" charset="0"/>
                <a:cs typeface="Arial" panose="020B0604020202020204" pitchFamily="34" charset="0"/>
              </a:rPr>
              <a:t>should be open for such regulations to be made on an industry-by-industry or sector-by-sector </a:t>
            </a:r>
            <a:r>
              <a:rPr lang="en-US" sz="2400" dirty="0" smtClean="0">
                <a:solidFill>
                  <a:srgbClr val="FFFF00"/>
                </a:solidFill>
                <a:latin typeface="Arial" panose="020B0604020202020204" pitchFamily="34" charset="0"/>
                <a:cs typeface="Arial" panose="020B0604020202020204" pitchFamily="34" charset="0"/>
              </a:rPr>
              <a:t>basis </a:t>
            </a:r>
          </a:p>
          <a:p>
            <a:pPr>
              <a:spcAft>
                <a:spcPts val="1200"/>
              </a:spcAft>
            </a:pPr>
            <a:r>
              <a:rPr lang="en-US" sz="2400" dirty="0" smtClean="0">
                <a:solidFill>
                  <a:srgbClr val="FFFF00"/>
                </a:solidFill>
                <a:latin typeface="Arial" panose="020B0604020202020204" pitchFamily="34" charset="0"/>
                <a:cs typeface="Arial" panose="020B0604020202020204" pitchFamily="34" charset="0"/>
              </a:rPr>
              <a:t>The Act should </a:t>
            </a:r>
            <a:r>
              <a:rPr lang="en-US" sz="2400" dirty="0">
                <a:solidFill>
                  <a:srgbClr val="FFFF00"/>
                </a:solidFill>
                <a:latin typeface="Arial" panose="020B0604020202020204" pitchFamily="34" charset="0"/>
                <a:cs typeface="Arial" panose="020B0604020202020204" pitchFamily="34" charset="0"/>
              </a:rPr>
              <a:t>include a requirement that input be obtained from affected groups </a:t>
            </a:r>
            <a:r>
              <a:rPr lang="en-US" sz="2400" dirty="0" smtClean="0">
                <a:solidFill>
                  <a:srgbClr val="FFFF00"/>
                </a:solidFill>
                <a:latin typeface="Arial" panose="020B0604020202020204" pitchFamily="34" charset="0"/>
                <a:cs typeface="Arial" panose="020B0604020202020204" pitchFamily="34" charset="0"/>
              </a:rPr>
              <a:t>and </a:t>
            </a:r>
            <a:r>
              <a:rPr lang="en-US" sz="2400" dirty="0">
                <a:solidFill>
                  <a:srgbClr val="FFFF00"/>
                </a:solidFill>
                <a:latin typeface="Arial" panose="020B0604020202020204" pitchFamily="34" charset="0"/>
                <a:cs typeface="Arial" panose="020B0604020202020204" pitchFamily="34" charset="0"/>
              </a:rPr>
              <a:t>obligated organizations, before those regulations are </a:t>
            </a:r>
            <a:r>
              <a:rPr lang="en-US" sz="2400" dirty="0" smtClean="0">
                <a:solidFill>
                  <a:srgbClr val="FFFF00"/>
                </a:solidFill>
                <a:latin typeface="Arial" panose="020B0604020202020204" pitchFamily="34" charset="0"/>
                <a:cs typeface="Arial" panose="020B0604020202020204" pitchFamily="34" charset="0"/>
              </a:rPr>
              <a:t>enacted </a:t>
            </a:r>
          </a:p>
          <a:p>
            <a:pPr>
              <a:spcAft>
                <a:spcPts val="1200"/>
              </a:spcAft>
            </a:pPr>
            <a:r>
              <a:rPr lang="en-US" sz="2400" dirty="0" smtClean="0">
                <a:solidFill>
                  <a:srgbClr val="FFFF00"/>
                </a:solidFill>
                <a:latin typeface="Arial" panose="020B0604020202020204" pitchFamily="34" charset="0"/>
                <a:cs typeface="Arial" panose="020B0604020202020204" pitchFamily="34" charset="0"/>
              </a:rPr>
              <a:t>The Act </a:t>
            </a:r>
            <a:r>
              <a:rPr lang="en-US" sz="2400" dirty="0">
                <a:solidFill>
                  <a:srgbClr val="FFFF00"/>
                </a:solidFill>
                <a:latin typeface="Arial" panose="020B0604020202020204" pitchFamily="34" charset="0"/>
                <a:cs typeface="Arial" panose="020B0604020202020204" pitchFamily="34" charset="0"/>
              </a:rPr>
              <a:t>should </a:t>
            </a:r>
            <a:r>
              <a:rPr lang="en-US" sz="2400" dirty="0" smtClean="0">
                <a:solidFill>
                  <a:srgbClr val="FFFF00"/>
                </a:solidFill>
                <a:latin typeface="Arial" panose="020B0604020202020204" pitchFamily="34" charset="0"/>
                <a:cs typeface="Arial" panose="020B0604020202020204" pitchFamily="34" charset="0"/>
              </a:rPr>
              <a:t>provide </a:t>
            </a:r>
            <a:r>
              <a:rPr lang="en-US" sz="2400" dirty="0">
                <a:solidFill>
                  <a:srgbClr val="FFFF00"/>
                </a:solidFill>
                <a:latin typeface="Arial" panose="020B0604020202020204" pitchFamily="34" charset="0"/>
                <a:cs typeface="Arial" panose="020B0604020202020204" pitchFamily="34" charset="0"/>
              </a:rPr>
              <a:t>persons with disabilities with the opportunity to apply to have regulations made in specific sectors of the economy to which the Act can </a:t>
            </a:r>
            <a:r>
              <a:rPr lang="en-US" sz="2400" dirty="0" smtClean="0">
                <a:solidFill>
                  <a:srgbClr val="FFFF00"/>
                </a:solidFill>
                <a:latin typeface="Arial" panose="020B0604020202020204" pitchFamily="34" charset="0"/>
                <a:cs typeface="Arial" panose="020B0604020202020204" pitchFamily="34" charset="0"/>
              </a:rPr>
              <a:t>apply</a:t>
            </a:r>
          </a:p>
          <a:p>
            <a:pPr>
              <a:spcAft>
                <a:spcPts val="1200"/>
              </a:spcAft>
            </a:pPr>
            <a:r>
              <a:rPr lang="en-US" sz="2400" dirty="0" smtClean="0">
                <a:solidFill>
                  <a:srgbClr val="FFFF00"/>
                </a:solidFill>
                <a:latin typeface="Arial" panose="020B0604020202020204" pitchFamily="34" charset="0"/>
                <a:cs typeface="Arial" panose="020B0604020202020204" pitchFamily="34" charset="0"/>
              </a:rPr>
              <a:t>The </a:t>
            </a:r>
            <a:r>
              <a:rPr lang="en-US" sz="2400" dirty="0">
                <a:solidFill>
                  <a:srgbClr val="FFFF00"/>
                </a:solidFill>
                <a:latin typeface="Arial" panose="020B0604020202020204" pitchFamily="34" charset="0"/>
                <a:cs typeface="Arial" panose="020B0604020202020204" pitchFamily="34" charset="0"/>
              </a:rPr>
              <a:t>Act should require </a:t>
            </a:r>
            <a:r>
              <a:rPr lang="en-US" sz="2400" dirty="0" smtClean="0">
                <a:solidFill>
                  <a:srgbClr val="FFFF00"/>
                </a:solidFill>
                <a:latin typeface="Arial" panose="020B0604020202020204" pitchFamily="34" charset="0"/>
                <a:cs typeface="Arial" panose="020B0604020202020204" pitchFamily="34" charset="0"/>
              </a:rPr>
              <a:t>these </a:t>
            </a:r>
            <a:r>
              <a:rPr lang="en-US" sz="2400" dirty="0">
                <a:solidFill>
                  <a:srgbClr val="FFFF00"/>
                </a:solidFill>
                <a:latin typeface="Arial" panose="020B0604020202020204" pitchFamily="34" charset="0"/>
                <a:cs typeface="Arial" panose="020B0604020202020204" pitchFamily="34" charset="0"/>
              </a:rPr>
              <a:t>regulations be independently reviewed for sufficiency every </a:t>
            </a:r>
            <a:r>
              <a:rPr lang="en-US" sz="2400" dirty="0" smtClean="0">
                <a:solidFill>
                  <a:srgbClr val="FFFF00"/>
                </a:solidFill>
                <a:latin typeface="Arial" panose="020B0604020202020204" pitchFamily="34" charset="0"/>
                <a:cs typeface="Arial" panose="020B0604020202020204" pitchFamily="34" charset="0"/>
              </a:rPr>
              <a:t>4 years </a:t>
            </a:r>
            <a:r>
              <a:rPr lang="en-US" sz="2400" dirty="0">
                <a:solidFill>
                  <a:srgbClr val="FFFF00"/>
                </a:solidFill>
                <a:latin typeface="Arial" panose="020B0604020202020204" pitchFamily="34" charset="0"/>
                <a:cs typeface="Arial" panose="020B0604020202020204" pitchFamily="34" charset="0"/>
              </a:rPr>
              <a:t>after they were </a:t>
            </a:r>
            <a:r>
              <a:rPr lang="en-US" sz="2400" dirty="0" smtClean="0">
                <a:solidFill>
                  <a:srgbClr val="FFFF00"/>
                </a:solidFill>
                <a:latin typeface="Arial" panose="020B0604020202020204" pitchFamily="34" charset="0"/>
                <a:cs typeface="Arial" panose="020B0604020202020204" pitchFamily="34" charset="0"/>
              </a:rPr>
              <a:t>enacted</a:t>
            </a:r>
            <a:endParaRPr lang="en-CA" sz="2400" dirty="0">
              <a:solidFill>
                <a:srgbClr val="FFFF00"/>
              </a:solidFill>
              <a:latin typeface="Arial" panose="020B0604020202020204" pitchFamily="34" charset="0"/>
              <a:cs typeface="Arial" panose="020B0604020202020204" pitchFamily="34" charset="0"/>
            </a:endParaRPr>
          </a:p>
          <a:p>
            <a:endParaRPr lang="en-CA" sz="2400" dirty="0">
              <a:solidFill>
                <a:srgbClr val="FFFF00"/>
              </a:solidFill>
            </a:endParaRPr>
          </a:p>
        </p:txBody>
      </p:sp>
    </p:spTree>
    <p:extLst>
      <p:ext uri="{BB962C8B-B14F-4D97-AF65-F5344CB8AC3E}">
        <p14:creationId xmlns:p14="http://schemas.microsoft.com/office/powerpoint/2010/main" val="320232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24309" cy="1325563"/>
          </a:xfrm>
        </p:spPr>
        <p:txBody>
          <a:bodyPr>
            <a:normAutofit fontScale="90000"/>
          </a:bodyPr>
          <a:lstStyle/>
          <a:p>
            <a:r>
              <a:rPr lang="en-US" dirty="0">
                <a:solidFill>
                  <a:srgbClr val="FFFF00"/>
                </a:solidFill>
                <a:latin typeface="Arial" panose="020B0604020202020204" pitchFamily="34" charset="0"/>
                <a:cs typeface="Arial" panose="020B0604020202020204" pitchFamily="34" charset="0"/>
              </a:rPr>
              <a:t>10. The Act ENSURES PUBLIC MONIES DO NOT CREATE OR PERPETUATE BARRIERS</a:t>
            </a:r>
            <a:endParaRPr lang="en-CA"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199" y="2161309"/>
            <a:ext cx="10789227" cy="4260272"/>
          </a:xfrm>
        </p:spPr>
        <p:txBody>
          <a:bodyPr>
            <a:normAutofit fontScale="92500"/>
          </a:bodyPr>
          <a:lstStyle/>
          <a:p>
            <a:pPr>
              <a:spcAft>
                <a:spcPts val="12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should </a:t>
            </a:r>
            <a:r>
              <a:rPr lang="en-US" sz="3200" dirty="0" smtClean="0">
                <a:solidFill>
                  <a:srgbClr val="FFFF00"/>
                </a:solidFill>
                <a:latin typeface="Arial" panose="020B0604020202020204" pitchFamily="34" charset="0"/>
                <a:cs typeface="Arial" panose="020B0604020202020204" pitchFamily="34" charset="0"/>
              </a:rPr>
              <a:t>ensure </a:t>
            </a:r>
            <a:r>
              <a:rPr lang="en-US" sz="3200" dirty="0">
                <a:solidFill>
                  <a:srgbClr val="FFFF00"/>
                </a:solidFill>
                <a:latin typeface="Arial" panose="020B0604020202020204" pitchFamily="34" charset="0"/>
                <a:cs typeface="Arial" panose="020B0604020202020204" pitchFamily="34" charset="0"/>
              </a:rPr>
              <a:t>that no public money is used to create or perpetuate barriers against persons with </a:t>
            </a:r>
            <a:r>
              <a:rPr lang="en-US" sz="3200" dirty="0" smtClean="0">
                <a:solidFill>
                  <a:srgbClr val="FFFF00"/>
                </a:solidFill>
                <a:latin typeface="Arial" panose="020B0604020202020204" pitchFamily="34" charset="0"/>
                <a:cs typeface="Arial" panose="020B0604020202020204" pitchFamily="34" charset="0"/>
              </a:rPr>
              <a:t>disabilities</a:t>
            </a:r>
          </a:p>
          <a:p>
            <a:pPr>
              <a:spcAft>
                <a:spcPts val="1200"/>
              </a:spcAft>
            </a:pPr>
            <a:r>
              <a:rPr lang="en-US" sz="3200" dirty="0" smtClean="0">
                <a:solidFill>
                  <a:srgbClr val="FFFF00"/>
                </a:solidFill>
                <a:latin typeface="Arial" panose="020B0604020202020204" pitchFamily="34" charset="0"/>
                <a:cs typeface="Arial" panose="020B0604020202020204" pitchFamily="34" charset="0"/>
              </a:rPr>
              <a:t>The Act should require </a:t>
            </a:r>
            <a:r>
              <a:rPr lang="en-US" sz="3200" dirty="0">
                <a:solidFill>
                  <a:srgbClr val="FFFF00"/>
                </a:solidFill>
                <a:latin typeface="Arial" panose="020B0604020202020204" pitchFamily="34" charset="0"/>
                <a:cs typeface="Arial" panose="020B0604020202020204" pitchFamily="34" charset="0"/>
              </a:rPr>
              <a:t>to make it a condition of any procurement of any services, goods or facilities, that these be designed to be fully accessible </a:t>
            </a:r>
            <a:r>
              <a:rPr lang="en-US" sz="3200" dirty="0" smtClean="0">
                <a:solidFill>
                  <a:srgbClr val="FFFF00"/>
                </a:solidFill>
                <a:latin typeface="Arial" panose="020B0604020202020204" pitchFamily="34" charset="0"/>
                <a:cs typeface="Arial" panose="020B0604020202020204" pitchFamily="34" charset="0"/>
              </a:rPr>
              <a:t>and usable</a:t>
            </a:r>
          </a:p>
          <a:p>
            <a:pPr>
              <a:spcAft>
                <a:spcPts val="1200"/>
              </a:spcAft>
            </a:pPr>
            <a:r>
              <a:rPr lang="en-US" sz="3200" dirty="0" smtClean="0">
                <a:solidFill>
                  <a:srgbClr val="FFFF00"/>
                </a:solidFill>
                <a:latin typeface="Arial" panose="020B0604020202020204" pitchFamily="34" charset="0"/>
                <a:cs typeface="Arial" panose="020B0604020202020204" pitchFamily="34" charset="0"/>
              </a:rPr>
              <a:t>The </a:t>
            </a:r>
            <a:r>
              <a:rPr lang="en-US" sz="3200" dirty="0">
                <a:solidFill>
                  <a:srgbClr val="FFFF00"/>
                </a:solidFill>
                <a:latin typeface="Arial" panose="020B0604020202020204" pitchFamily="34" charset="0"/>
                <a:cs typeface="Arial" panose="020B0604020202020204" pitchFamily="34" charset="0"/>
              </a:rPr>
              <a:t>Saskatchewan Government should be required to monitor and enforce these requirements and to annually report to the public on </a:t>
            </a:r>
            <a:r>
              <a:rPr lang="en-US" sz="3200" dirty="0" smtClean="0">
                <a:solidFill>
                  <a:srgbClr val="FFFF00"/>
                </a:solidFill>
                <a:latin typeface="Arial" panose="020B0604020202020204" pitchFamily="34" charset="0"/>
                <a:cs typeface="Arial" panose="020B0604020202020204" pitchFamily="34" charset="0"/>
              </a:rPr>
              <a:t>compliance</a:t>
            </a:r>
            <a:endParaRPr lang="en-CA" sz="3200" dirty="0">
              <a:solidFill>
                <a:srgbClr val="FFFF00"/>
              </a:solidFill>
              <a:latin typeface="Arial" panose="020B0604020202020204" pitchFamily="34" charset="0"/>
              <a:cs typeface="Arial" panose="020B0604020202020204" pitchFamily="34" charset="0"/>
            </a:endParaRPr>
          </a:p>
          <a:p>
            <a:endParaRPr lang="en-CA" dirty="0">
              <a:solidFill>
                <a:srgbClr val="FFFF00"/>
              </a:solidFill>
            </a:endParaRPr>
          </a:p>
        </p:txBody>
      </p:sp>
    </p:spTree>
    <p:extLst>
      <p:ext uri="{BB962C8B-B14F-4D97-AF65-F5344CB8AC3E}">
        <p14:creationId xmlns:p14="http://schemas.microsoft.com/office/powerpoint/2010/main" val="3978123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155" y="365125"/>
            <a:ext cx="11222181" cy="1325563"/>
          </a:xfrm>
        </p:spPr>
        <p:txBody>
          <a:bodyPr>
            <a:normAutofit fontScale="90000"/>
          </a:bodyPr>
          <a:lstStyle/>
          <a:p>
            <a:r>
              <a:rPr lang="en-US" b="1" dirty="0">
                <a:solidFill>
                  <a:srgbClr val="FFFF00"/>
                </a:solidFill>
                <a:latin typeface="Arial" panose="020B0604020202020204" pitchFamily="34" charset="0"/>
                <a:cs typeface="Arial" panose="020B0604020202020204" pitchFamily="34" charset="0"/>
              </a:rPr>
              <a:t>11. The Act IS A LENS THROUGH WHICH TO VET LEGISLATION</a:t>
            </a:r>
            <a:r>
              <a:rPr lang="en-CA" b="1" dirty="0">
                <a:solidFill>
                  <a:srgbClr val="FFFF00"/>
                </a:solidFill>
              </a:rPr>
              <a:t/>
            </a:r>
            <a:br>
              <a:rPr lang="en-CA" b="1" dirty="0">
                <a:solidFill>
                  <a:srgbClr val="FFFF00"/>
                </a:solidFill>
              </a:rPr>
            </a:br>
            <a:endParaRPr lang="en-CA" dirty="0">
              <a:solidFill>
                <a:srgbClr val="FFFF00"/>
              </a:solidFill>
            </a:endParaRPr>
          </a:p>
        </p:txBody>
      </p:sp>
      <p:sp>
        <p:nvSpPr>
          <p:cNvPr id="3" name="Content Placeholder 2"/>
          <p:cNvSpPr>
            <a:spLocks noGrp="1"/>
          </p:cNvSpPr>
          <p:nvPr>
            <p:ph idx="1"/>
          </p:nvPr>
        </p:nvSpPr>
        <p:spPr>
          <a:xfrm>
            <a:off x="509155" y="1825625"/>
            <a:ext cx="11222181" cy="4741430"/>
          </a:xfrm>
        </p:spPr>
        <p:txBody>
          <a:bodyPr>
            <a:normAutofit lnSpcReduction="10000"/>
          </a:bodyPr>
          <a:lstStyle/>
          <a:p>
            <a:pPr>
              <a:spcAft>
                <a:spcPts val="1800"/>
              </a:spcAft>
            </a:pPr>
            <a:r>
              <a:rPr lang="en-US" dirty="0">
                <a:solidFill>
                  <a:srgbClr val="FFFF00"/>
                </a:solidFill>
                <a:latin typeface="Arial" panose="020B0604020202020204" pitchFamily="34" charset="0"/>
                <a:cs typeface="Arial" panose="020B0604020202020204" pitchFamily="34" charset="0"/>
              </a:rPr>
              <a:t>The </a:t>
            </a:r>
            <a:r>
              <a:rPr lang="en-US" dirty="0" smtClean="0">
                <a:solidFill>
                  <a:srgbClr val="FFFF00"/>
                </a:solidFill>
                <a:latin typeface="Arial" panose="020B0604020202020204" pitchFamily="34" charset="0"/>
                <a:cs typeface="Arial" panose="020B0604020202020204" pitchFamily="34" charset="0"/>
              </a:rPr>
              <a:t>Act </a:t>
            </a:r>
            <a:r>
              <a:rPr lang="en-US" dirty="0">
                <a:solidFill>
                  <a:srgbClr val="FFFF00"/>
                </a:solidFill>
                <a:latin typeface="Arial" panose="020B0604020202020204" pitchFamily="34" charset="0"/>
                <a:cs typeface="Arial" panose="020B0604020202020204" pitchFamily="34" charset="0"/>
              </a:rPr>
              <a:t>should require the Saskatchewan Government to review </a:t>
            </a:r>
            <a:r>
              <a:rPr lang="en-US" dirty="0" smtClean="0">
                <a:solidFill>
                  <a:srgbClr val="FFFF00"/>
                </a:solidFill>
                <a:latin typeface="Arial" panose="020B0604020202020204" pitchFamily="34" charset="0"/>
                <a:cs typeface="Arial" panose="020B0604020202020204" pitchFamily="34" charset="0"/>
              </a:rPr>
              <a:t>and correct all </a:t>
            </a:r>
            <a:r>
              <a:rPr lang="en-US" dirty="0">
                <a:solidFill>
                  <a:srgbClr val="FFFF00"/>
                </a:solidFill>
                <a:latin typeface="Arial" panose="020B0604020202020204" pitchFamily="34" charset="0"/>
                <a:cs typeface="Arial" panose="020B0604020202020204" pitchFamily="34" charset="0"/>
              </a:rPr>
              <a:t>Saskatchewan legislation and regulations to identify possible accessibility </a:t>
            </a:r>
            <a:r>
              <a:rPr lang="en-US" dirty="0" smtClean="0">
                <a:solidFill>
                  <a:srgbClr val="FFFF00"/>
                </a:solidFill>
                <a:latin typeface="Arial" panose="020B0604020202020204" pitchFamily="34" charset="0"/>
                <a:cs typeface="Arial" panose="020B0604020202020204" pitchFamily="34" charset="0"/>
              </a:rPr>
              <a:t>barriers</a:t>
            </a:r>
          </a:p>
          <a:p>
            <a:pPr>
              <a:spcAft>
                <a:spcPts val="1800"/>
              </a:spcAft>
            </a:pPr>
            <a:r>
              <a:rPr lang="en-US" dirty="0" smtClean="0">
                <a:solidFill>
                  <a:srgbClr val="FFFF00"/>
                </a:solidFill>
                <a:latin typeface="Arial" panose="020B0604020202020204" pitchFamily="34" charset="0"/>
                <a:cs typeface="Arial" panose="020B0604020202020204" pitchFamily="34" charset="0"/>
              </a:rPr>
              <a:t>The Act </a:t>
            </a:r>
            <a:r>
              <a:rPr lang="en-US" dirty="0">
                <a:solidFill>
                  <a:srgbClr val="FFFF00"/>
                </a:solidFill>
                <a:latin typeface="Arial" panose="020B0604020202020204" pitchFamily="34" charset="0"/>
                <a:cs typeface="Arial" panose="020B0604020202020204" pitchFamily="34" charset="0"/>
              </a:rPr>
              <a:t>should require the Saskatchewan Government to review all future proposed legislation and regulations, before they are </a:t>
            </a:r>
            <a:r>
              <a:rPr lang="en-US" dirty="0" smtClean="0">
                <a:solidFill>
                  <a:srgbClr val="FFFF00"/>
                </a:solidFill>
                <a:latin typeface="Arial" panose="020B0604020202020204" pitchFamily="34" charset="0"/>
                <a:cs typeface="Arial" panose="020B0604020202020204" pitchFamily="34" charset="0"/>
              </a:rPr>
              <a:t>enacted</a:t>
            </a:r>
          </a:p>
          <a:p>
            <a:pPr>
              <a:spcAft>
                <a:spcPts val="1800"/>
              </a:spcAft>
            </a:pPr>
            <a:r>
              <a:rPr lang="en-US" dirty="0" smtClean="0">
                <a:solidFill>
                  <a:srgbClr val="FFFF00"/>
                </a:solidFill>
                <a:latin typeface="Arial" panose="020B0604020202020204" pitchFamily="34" charset="0"/>
                <a:cs typeface="Arial" panose="020B0604020202020204" pitchFamily="34" charset="0"/>
              </a:rPr>
              <a:t>As </a:t>
            </a:r>
            <a:r>
              <a:rPr lang="en-US" dirty="0">
                <a:solidFill>
                  <a:srgbClr val="FFFF00"/>
                </a:solidFill>
                <a:latin typeface="Arial" panose="020B0604020202020204" pitchFamily="34" charset="0"/>
                <a:cs typeface="Arial" panose="020B0604020202020204" pitchFamily="34" charset="0"/>
              </a:rPr>
              <a:t>an </a:t>
            </a:r>
            <a:r>
              <a:rPr lang="en-US" b="1" dirty="0">
                <a:solidFill>
                  <a:srgbClr val="FFFF00"/>
                </a:solidFill>
                <a:latin typeface="Arial" panose="020B0604020202020204" pitchFamily="34" charset="0"/>
                <a:cs typeface="Arial" panose="020B0604020202020204" pitchFamily="34" charset="0"/>
              </a:rPr>
              <a:t>immediate priority</a:t>
            </a:r>
            <a:r>
              <a:rPr lang="en-US" dirty="0">
                <a:solidFill>
                  <a:srgbClr val="FFFF00"/>
                </a:solidFill>
                <a:latin typeface="Arial" panose="020B0604020202020204" pitchFamily="34" charset="0"/>
                <a:cs typeface="Arial" panose="020B0604020202020204" pitchFamily="34" charset="0"/>
              </a:rPr>
              <a:t> under these activities, the Saskatchewan Government should get input from voters with disabilities on accessibility barriers in provincial and municipal election campaigns and the voting process, and should develop reforms to remove and prevent such barriers.</a:t>
            </a:r>
            <a:endParaRPr lang="en-CA" dirty="0">
              <a:solidFill>
                <a:srgbClr val="FFFF00"/>
              </a:solidFill>
              <a:latin typeface="Arial" panose="020B0604020202020204" pitchFamily="34" charset="0"/>
              <a:cs typeface="Arial" panose="020B0604020202020204" pitchFamily="34" charset="0"/>
            </a:endParaRPr>
          </a:p>
          <a:p>
            <a:endParaRPr lang="en-CA" dirty="0">
              <a:solidFill>
                <a:srgbClr val="FFFF00"/>
              </a:solidFill>
            </a:endParaRPr>
          </a:p>
        </p:txBody>
      </p:sp>
    </p:spTree>
    <p:extLst>
      <p:ext uri="{BB962C8B-B14F-4D97-AF65-F5344CB8AC3E}">
        <p14:creationId xmlns:p14="http://schemas.microsoft.com/office/powerpoint/2010/main" val="4565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Arial" panose="020B0604020202020204" pitchFamily="34" charset="0"/>
                <a:cs typeface="Arial" panose="020B0604020202020204" pitchFamily="34" charset="0"/>
              </a:rPr>
              <a:t>12. The Act SETS </a:t>
            </a:r>
            <a:r>
              <a:rPr lang="en-US" b="1" dirty="0" smtClean="0">
                <a:solidFill>
                  <a:srgbClr val="FFFF00"/>
                </a:solidFill>
                <a:latin typeface="Arial" panose="020B0604020202020204" pitchFamily="34" charset="0"/>
                <a:cs typeface="Arial" panose="020B0604020202020204" pitchFamily="34" charset="0"/>
              </a:rPr>
              <a:t>POLICY</a:t>
            </a:r>
            <a:endParaRPr lang="en-CA"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26227"/>
            <a:ext cx="10515600" cy="4150736"/>
          </a:xfrm>
        </p:spPr>
        <p:txBody>
          <a:bodyPr>
            <a:normAutofit/>
          </a:bodyPr>
          <a:lstStyle/>
          <a:p>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should set as a provincial policy the fostering of international and inter-provincial trade aimed at better meeting the market of up to one billion persons with disabilities around the </a:t>
            </a:r>
            <a:r>
              <a:rPr lang="en-US" sz="3200" dirty="0" smtClean="0">
                <a:solidFill>
                  <a:srgbClr val="FFFF00"/>
                </a:solidFill>
                <a:latin typeface="Arial" panose="020B0604020202020204" pitchFamily="34" charset="0"/>
                <a:cs typeface="Arial" panose="020B0604020202020204" pitchFamily="34" charset="0"/>
              </a:rPr>
              <a:t>world</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828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a:solidFill>
                  <a:srgbClr val="FFFF00"/>
                </a:solidFill>
                <a:latin typeface="Arial" panose="020B0604020202020204" pitchFamily="34" charset="0"/>
                <a:cs typeface="Arial" panose="020B0604020202020204" pitchFamily="34" charset="0"/>
              </a:rPr>
              <a:t>13. The Act HAS REAL FORCE &amp; REAL EFFECT</a:t>
            </a:r>
            <a:endParaRPr lang="en-CA"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92481"/>
            <a:ext cx="10515600" cy="3984481"/>
          </a:xfrm>
        </p:spPr>
        <p:txBody>
          <a:bodyPr>
            <a:normAutofit/>
          </a:bodyPr>
          <a:lstStyle/>
          <a:p>
            <a:pPr>
              <a:spcAft>
                <a:spcPts val="18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should contribute meaningfully to the improvement of the position of persons with disabilities in </a:t>
            </a:r>
            <a:r>
              <a:rPr lang="en-US" sz="3200" dirty="0" smtClean="0">
                <a:solidFill>
                  <a:srgbClr val="FFFF00"/>
                </a:solidFill>
                <a:latin typeface="Arial" panose="020B0604020202020204" pitchFamily="34" charset="0"/>
                <a:cs typeface="Arial" panose="020B0604020202020204" pitchFamily="34" charset="0"/>
              </a:rPr>
              <a:t>Saskatchewan</a:t>
            </a:r>
          </a:p>
          <a:p>
            <a:pPr>
              <a:spcAft>
                <a:spcPts val="1800"/>
              </a:spcAft>
            </a:pPr>
            <a:r>
              <a:rPr lang="en-US" sz="3200" dirty="0" smtClean="0">
                <a:solidFill>
                  <a:srgbClr val="FFFF00"/>
                </a:solidFill>
                <a:latin typeface="Arial" panose="020B0604020202020204" pitchFamily="34" charset="0"/>
                <a:cs typeface="Arial" panose="020B0604020202020204" pitchFamily="34" charset="0"/>
              </a:rPr>
              <a:t>The Act </a:t>
            </a:r>
            <a:r>
              <a:rPr lang="en-US" sz="3200" dirty="0">
                <a:solidFill>
                  <a:srgbClr val="FFFF00"/>
                </a:solidFill>
                <a:latin typeface="Arial" panose="020B0604020202020204" pitchFamily="34" charset="0"/>
                <a:cs typeface="Arial" panose="020B0604020202020204" pitchFamily="34" charset="0"/>
              </a:rPr>
              <a:t>must have real force, affect and consequences for </a:t>
            </a:r>
            <a:r>
              <a:rPr lang="en-US" sz="3200" dirty="0" smtClean="0">
                <a:solidFill>
                  <a:srgbClr val="FFFF00"/>
                </a:solidFill>
                <a:latin typeface="Arial" panose="020B0604020202020204" pitchFamily="34" charset="0"/>
                <a:cs typeface="Arial" panose="020B0604020202020204" pitchFamily="34" charset="0"/>
              </a:rPr>
              <a:t>non-compliance</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07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Arial" panose="020B0604020202020204" pitchFamily="34" charset="0"/>
                <a:cs typeface="Arial" panose="020B0604020202020204" pitchFamily="34" charset="0"/>
              </a:rPr>
              <a:t>14. The Act HAS ONE COMMON DEFINITION FOR DISABILITY</a:t>
            </a:r>
            <a:endParaRPr lang="en-CA"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13263"/>
            <a:ext cx="10515600" cy="3963699"/>
          </a:xfrm>
        </p:spPr>
        <p:txBody>
          <a:bodyPr>
            <a:normAutofit/>
          </a:bodyPr>
          <a:lstStyle/>
          <a:p>
            <a:pPr>
              <a:spcBef>
                <a:spcPts val="600"/>
              </a:spcBef>
              <a:spcAft>
                <a:spcPts val="18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must reflect one common definition for disability for all provincial programs, benefits, and </a:t>
            </a:r>
            <a:r>
              <a:rPr lang="en-US" sz="3200" dirty="0" smtClean="0">
                <a:solidFill>
                  <a:srgbClr val="FFFF00"/>
                </a:solidFill>
                <a:latin typeface="Arial" panose="020B0604020202020204" pitchFamily="34" charset="0"/>
                <a:cs typeface="Arial" panose="020B0604020202020204" pitchFamily="34" charset="0"/>
              </a:rPr>
              <a:t>services</a:t>
            </a:r>
          </a:p>
          <a:p>
            <a:pPr>
              <a:spcBef>
                <a:spcPts val="600"/>
              </a:spcBef>
              <a:spcAft>
                <a:spcPts val="600"/>
              </a:spcAft>
            </a:pPr>
            <a:r>
              <a:rPr lang="en-US" sz="3200" dirty="0" smtClean="0">
                <a:solidFill>
                  <a:srgbClr val="FFFF00"/>
                </a:solidFill>
                <a:latin typeface="Arial" panose="020B0604020202020204" pitchFamily="34" charset="0"/>
                <a:cs typeface="Arial" panose="020B0604020202020204" pitchFamily="34" charset="0"/>
              </a:rPr>
              <a:t>This </a:t>
            </a:r>
            <a:r>
              <a:rPr lang="en-US" sz="3200" dirty="0">
                <a:solidFill>
                  <a:srgbClr val="FFFF00"/>
                </a:solidFill>
                <a:latin typeface="Arial" panose="020B0604020202020204" pitchFamily="34" charset="0"/>
                <a:cs typeface="Arial" panose="020B0604020202020204" pitchFamily="34" charset="0"/>
              </a:rPr>
              <a:t>definition should be in line </a:t>
            </a:r>
            <a:r>
              <a:rPr lang="en-US" sz="3200" dirty="0" smtClean="0">
                <a:solidFill>
                  <a:srgbClr val="FFFF00"/>
                </a:solidFill>
                <a:latin typeface="Arial" panose="020B0604020202020204" pitchFamily="34" charset="0"/>
                <a:cs typeface="Arial" panose="020B0604020202020204" pitchFamily="34" charset="0"/>
              </a:rPr>
              <a:t>with the:</a:t>
            </a:r>
          </a:p>
          <a:p>
            <a:pPr lvl="2">
              <a:spcBef>
                <a:spcPts val="600"/>
              </a:spcBef>
              <a:spcAft>
                <a:spcPts val="600"/>
              </a:spcAft>
            </a:pPr>
            <a:r>
              <a:rPr lang="en-US" sz="3200" dirty="0" smtClean="0">
                <a:solidFill>
                  <a:srgbClr val="FFFF00"/>
                </a:solidFill>
                <a:latin typeface="Arial" panose="020B0604020202020204" pitchFamily="34" charset="0"/>
                <a:cs typeface="Arial" panose="020B0604020202020204" pitchFamily="34" charset="0"/>
              </a:rPr>
              <a:t>Charter </a:t>
            </a:r>
            <a:r>
              <a:rPr lang="en-US" sz="3200" dirty="0">
                <a:solidFill>
                  <a:srgbClr val="FFFF00"/>
                </a:solidFill>
                <a:latin typeface="Arial" panose="020B0604020202020204" pitchFamily="34" charset="0"/>
                <a:cs typeface="Arial" panose="020B0604020202020204" pitchFamily="34" charset="0"/>
              </a:rPr>
              <a:t>of Rights and </a:t>
            </a:r>
            <a:r>
              <a:rPr lang="en-US" sz="3200" dirty="0" smtClean="0">
                <a:solidFill>
                  <a:srgbClr val="FFFF00"/>
                </a:solidFill>
                <a:latin typeface="Arial" panose="020B0604020202020204" pitchFamily="34" charset="0"/>
                <a:cs typeface="Arial" panose="020B0604020202020204" pitchFamily="34" charset="0"/>
              </a:rPr>
              <a:t>Freedoms, and</a:t>
            </a:r>
          </a:p>
          <a:p>
            <a:pPr lvl="2">
              <a:spcBef>
                <a:spcPts val="600"/>
              </a:spcBef>
              <a:spcAft>
                <a:spcPts val="600"/>
              </a:spcAft>
            </a:pPr>
            <a:r>
              <a:rPr lang="en-US" sz="3200" dirty="0" smtClean="0">
                <a:solidFill>
                  <a:srgbClr val="FFFF00"/>
                </a:solidFill>
                <a:latin typeface="Arial" panose="020B0604020202020204" pitchFamily="34" charset="0"/>
                <a:cs typeface="Arial" panose="020B0604020202020204" pitchFamily="34" charset="0"/>
              </a:rPr>
              <a:t>United </a:t>
            </a:r>
            <a:r>
              <a:rPr lang="en-US" sz="3200" dirty="0">
                <a:solidFill>
                  <a:srgbClr val="FFFF00"/>
                </a:solidFill>
                <a:latin typeface="Arial" panose="020B0604020202020204" pitchFamily="34" charset="0"/>
                <a:cs typeface="Arial" panose="020B0604020202020204" pitchFamily="34" charset="0"/>
              </a:rPr>
              <a:t>Nations Convention on the Rights of Persons with </a:t>
            </a:r>
            <a:r>
              <a:rPr lang="en-US" sz="3200" dirty="0" smtClean="0">
                <a:solidFill>
                  <a:srgbClr val="FFFF00"/>
                </a:solidFill>
                <a:latin typeface="Arial" panose="020B0604020202020204" pitchFamily="34" charset="0"/>
                <a:cs typeface="Arial" panose="020B0604020202020204" pitchFamily="34" charset="0"/>
              </a:rPr>
              <a:t>Disabilities</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631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044"/>
            <a:ext cx="10515600" cy="1325563"/>
          </a:xfrm>
        </p:spPr>
        <p:txBody>
          <a:bodyPr/>
          <a:lstStyle/>
          <a:p>
            <a:pPr algn="ctr"/>
            <a:r>
              <a:rPr lang="en-US" dirty="0">
                <a:solidFill>
                  <a:srgbClr val="FFFF00"/>
                </a:solidFill>
                <a:latin typeface="Arial" panose="020B0604020202020204" pitchFamily="34" charset="0"/>
                <a:cs typeface="Arial" panose="020B0604020202020204" pitchFamily="34" charset="0"/>
              </a:rPr>
              <a:t>Created and adopted by </a:t>
            </a:r>
            <a:r>
              <a:rPr lang="en-US" dirty="0" err="1">
                <a:solidFill>
                  <a:srgbClr val="FFFF00"/>
                </a:solidFill>
                <a:latin typeface="Arial" panose="020B0604020202020204" pitchFamily="34" charset="0"/>
                <a:cs typeface="Arial" panose="020B0604020202020204" pitchFamily="34" charset="0"/>
              </a:rPr>
              <a:t>BarrierFreeSaskatchewan</a:t>
            </a:r>
            <a:endParaRPr lang="en-CA" dirty="0">
              <a:solidFill>
                <a:srgbClr val="FFFF00"/>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651163" y="2054225"/>
            <a:ext cx="5181600" cy="3255530"/>
          </a:xfrm>
        </p:spPr>
        <p:txBody>
          <a:bodyPr/>
          <a:lstStyle/>
          <a:p>
            <a:r>
              <a:rPr lang="en-US" dirty="0">
                <a:solidFill>
                  <a:srgbClr val="FFFF00"/>
                </a:solidFill>
                <a:latin typeface="Arial" panose="020B0604020202020204" pitchFamily="34" charset="0"/>
                <a:cs typeface="Arial" panose="020B0604020202020204" pitchFamily="34" charset="0"/>
              </a:rPr>
              <a:t>Robin East		</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Darrin Gilchrist</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Brenda </a:t>
            </a:r>
            <a:r>
              <a:rPr lang="en-US" dirty="0" err="1">
                <a:solidFill>
                  <a:srgbClr val="FFFF00"/>
                </a:solidFill>
                <a:latin typeface="Arial" panose="020B0604020202020204" pitchFamily="34" charset="0"/>
                <a:cs typeface="Arial" panose="020B0604020202020204" pitchFamily="34" charset="0"/>
              </a:rPr>
              <a:t>Edel</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Charlene Young</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Michelle Busch</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JD McNabb</a:t>
            </a:r>
            <a:endParaRPr lang="en-CA" dirty="0">
              <a:solidFill>
                <a:srgbClr val="FFFF00"/>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6096000" y="2054225"/>
            <a:ext cx="5181600" cy="3162011"/>
          </a:xfrm>
        </p:spPr>
        <p:txBody>
          <a:bodyPr/>
          <a:lstStyle/>
          <a:p>
            <a:r>
              <a:rPr lang="en-US" dirty="0" err="1">
                <a:solidFill>
                  <a:srgbClr val="FFFF00"/>
                </a:solidFill>
                <a:latin typeface="Arial" panose="020B0604020202020204" pitchFamily="34" charset="0"/>
                <a:cs typeface="Arial" panose="020B0604020202020204" pitchFamily="34" charset="0"/>
              </a:rPr>
              <a:t>Lynnett</a:t>
            </a:r>
            <a:r>
              <a:rPr lang="en-US" dirty="0">
                <a:solidFill>
                  <a:srgbClr val="FFFF00"/>
                </a:solidFill>
                <a:latin typeface="Arial" panose="020B0604020202020204" pitchFamily="34" charset="0"/>
                <a:cs typeface="Arial" panose="020B0604020202020204" pitchFamily="34" charset="0"/>
              </a:rPr>
              <a:t> Boris</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Marlene </a:t>
            </a:r>
            <a:r>
              <a:rPr lang="en-US" dirty="0" err="1">
                <a:solidFill>
                  <a:srgbClr val="FFFF00"/>
                </a:solidFill>
                <a:latin typeface="Arial" panose="020B0604020202020204" pitchFamily="34" charset="0"/>
                <a:cs typeface="Arial" panose="020B0604020202020204" pitchFamily="34" charset="0"/>
              </a:rPr>
              <a:t>Hoce</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Chelsea </a:t>
            </a:r>
            <a:r>
              <a:rPr lang="en-US" dirty="0" err="1">
                <a:solidFill>
                  <a:srgbClr val="FFFF00"/>
                </a:solidFill>
                <a:latin typeface="Arial" panose="020B0604020202020204" pitchFamily="34" charset="0"/>
                <a:cs typeface="Arial" panose="020B0604020202020204" pitchFamily="34" charset="0"/>
              </a:rPr>
              <a:t>Wisser</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Jeanette Dean</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Len </a:t>
            </a:r>
            <a:r>
              <a:rPr lang="en-US" dirty="0" err="1">
                <a:solidFill>
                  <a:srgbClr val="FFFF00"/>
                </a:solidFill>
                <a:latin typeface="Arial" panose="020B0604020202020204" pitchFamily="34" charset="0"/>
                <a:cs typeface="Arial" panose="020B0604020202020204" pitchFamily="34" charset="0"/>
              </a:rPr>
              <a:t>Boser</a:t>
            </a:r>
            <a:endParaRPr lang="en-CA" dirty="0">
              <a:solidFill>
                <a:srgbClr val="FFFF00"/>
              </a:solidFill>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Michael </a:t>
            </a:r>
            <a:r>
              <a:rPr lang="en-US" dirty="0" err="1">
                <a:solidFill>
                  <a:srgbClr val="FFFF00"/>
                </a:solidFill>
                <a:latin typeface="Arial" panose="020B0604020202020204" pitchFamily="34" charset="0"/>
                <a:cs typeface="Arial" panose="020B0604020202020204" pitchFamily="34" charset="0"/>
              </a:rPr>
              <a:t>Hernik</a:t>
            </a:r>
            <a:endParaRPr lang="en-CA" dirty="0">
              <a:solidFill>
                <a:srgbClr val="FFFF00"/>
              </a:solidFill>
              <a:latin typeface="Arial" panose="020B0604020202020204" pitchFamily="34" charset="0"/>
              <a:cs typeface="Arial" panose="020B0604020202020204" pitchFamily="34" charset="0"/>
            </a:endParaRPr>
          </a:p>
        </p:txBody>
      </p:sp>
      <p:sp>
        <p:nvSpPr>
          <p:cNvPr id="6" name="Rectangle 5"/>
          <p:cNvSpPr/>
          <p:nvPr/>
        </p:nvSpPr>
        <p:spPr>
          <a:xfrm>
            <a:off x="651163" y="5714854"/>
            <a:ext cx="10889673" cy="610488"/>
          </a:xfrm>
          <a:prstGeom prst="rect">
            <a:avLst/>
          </a:prstGeom>
        </p:spPr>
        <p:txBody>
          <a:bodyPr wrap="square">
            <a:spAutoFit/>
          </a:bodyPr>
          <a:lstStyle/>
          <a:p>
            <a:pPr>
              <a:lnSpc>
                <a:spcPct val="115000"/>
              </a:lnSpc>
              <a:spcAft>
                <a:spcPts val="1000"/>
              </a:spcAft>
            </a:pPr>
            <a:r>
              <a:rPr lang="en-US" sz="3200" b="1"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Endorse us at: </a:t>
            </a:r>
            <a:r>
              <a:rPr lang="en-US" sz="3200" b="1"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hlinkClick r:id="rId3"/>
              </a:rPr>
              <a:t>http://www.barrierfreesaskatchewan.org</a:t>
            </a:r>
            <a:endParaRPr lang="en-CA" sz="2800" b="1"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290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Arial" panose="020B0604020202020204" pitchFamily="34" charset="0"/>
                <a:cs typeface="Arial" panose="020B0604020202020204" pitchFamily="34" charset="0"/>
              </a:rPr>
              <a:t>1. The </a:t>
            </a:r>
            <a:r>
              <a:rPr lang="en-US" b="1" dirty="0">
                <a:solidFill>
                  <a:srgbClr val="FFFF00"/>
                </a:solidFill>
                <a:latin typeface="Arial" panose="020B0604020202020204" pitchFamily="34" charset="0"/>
                <a:cs typeface="Arial" panose="020B0604020202020204" pitchFamily="34" charset="0"/>
              </a:rPr>
              <a:t>Act SETS A TIMELINE</a:t>
            </a:r>
            <a:endParaRPr lang="en-CA"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15835"/>
            <a:ext cx="10515600" cy="4161127"/>
          </a:xfrm>
        </p:spPr>
        <p:txBody>
          <a:bodyPr>
            <a:normAutofit/>
          </a:bodyPr>
          <a:lstStyle/>
          <a:p>
            <a:pPr>
              <a:lnSpc>
                <a:spcPct val="100000"/>
              </a:lnSpc>
              <a:spcBef>
                <a:spcPts val="1200"/>
              </a:spcBef>
              <a:spcAft>
                <a:spcPts val="1200"/>
              </a:spcAft>
            </a:pPr>
            <a:r>
              <a:rPr lang="en-CA" sz="3200" dirty="0" smtClean="0">
                <a:solidFill>
                  <a:srgbClr val="FFFF00"/>
                </a:solidFill>
                <a:latin typeface="Arial" panose="020B0604020202020204" pitchFamily="34" charset="0"/>
                <a:cs typeface="Arial" panose="020B0604020202020204" pitchFamily="34" charset="0"/>
              </a:rPr>
              <a:t>Achieve </a:t>
            </a:r>
            <a:r>
              <a:rPr lang="en-CA" sz="3200" dirty="0">
                <a:solidFill>
                  <a:srgbClr val="FFFF00"/>
                </a:solidFill>
                <a:latin typeface="Arial" panose="020B0604020202020204" pitchFamily="34" charset="0"/>
                <a:cs typeface="Arial" panose="020B0604020202020204" pitchFamily="34" charset="0"/>
              </a:rPr>
              <a:t>a Barrier-Free Saskatchewan for persons with </a:t>
            </a:r>
            <a:r>
              <a:rPr lang="en-CA" sz="3200" dirty="0" smtClean="0">
                <a:solidFill>
                  <a:srgbClr val="FFFF00"/>
                </a:solidFill>
                <a:latin typeface="Arial" panose="020B0604020202020204" pitchFamily="34" charset="0"/>
                <a:cs typeface="Arial" panose="020B0604020202020204" pitchFamily="34" charset="0"/>
              </a:rPr>
              <a:t>disabilities </a:t>
            </a:r>
            <a:r>
              <a:rPr lang="en-CA" sz="3200" dirty="0">
                <a:solidFill>
                  <a:srgbClr val="FFFF00"/>
                </a:solidFill>
                <a:latin typeface="Arial" panose="020B0604020202020204" pitchFamily="34" charset="0"/>
                <a:cs typeface="Arial" panose="020B0604020202020204" pitchFamily="34" charset="0"/>
              </a:rPr>
              <a:t>by a </a:t>
            </a:r>
            <a:r>
              <a:rPr lang="en-CA" sz="3200" b="1" dirty="0">
                <a:solidFill>
                  <a:srgbClr val="FFFF00"/>
                </a:solidFill>
                <a:latin typeface="Arial" panose="020B0604020202020204" pitchFamily="34" charset="0"/>
                <a:cs typeface="Arial" panose="020B0604020202020204" pitchFamily="34" charset="0"/>
              </a:rPr>
              <a:t>deadline</a:t>
            </a:r>
            <a:r>
              <a:rPr lang="en-CA" sz="3200" dirty="0">
                <a:solidFill>
                  <a:srgbClr val="FFFF00"/>
                </a:solidFill>
                <a:latin typeface="Arial" panose="020B0604020202020204" pitchFamily="34" charset="0"/>
                <a:cs typeface="Arial" panose="020B0604020202020204" pitchFamily="34" charset="0"/>
              </a:rPr>
              <a:t> that the Act will </a:t>
            </a:r>
            <a:r>
              <a:rPr lang="en-CA" sz="3200" dirty="0" smtClean="0">
                <a:solidFill>
                  <a:srgbClr val="FFFF00"/>
                </a:solidFill>
                <a:latin typeface="Arial" panose="020B0604020202020204" pitchFamily="34" charset="0"/>
                <a:cs typeface="Arial" panose="020B0604020202020204" pitchFamily="34" charset="0"/>
              </a:rPr>
              <a:t>set</a:t>
            </a:r>
          </a:p>
          <a:p>
            <a:pPr>
              <a:lnSpc>
                <a:spcPct val="100000"/>
              </a:lnSpc>
              <a:spcBef>
                <a:spcPts val="1200"/>
              </a:spcBef>
              <a:spcAft>
                <a:spcPts val="1200"/>
              </a:spcAft>
            </a:pPr>
            <a:r>
              <a:rPr lang="en-CA" sz="3200" dirty="0">
                <a:solidFill>
                  <a:srgbClr val="FFFF00"/>
                </a:solidFill>
                <a:latin typeface="Arial" panose="020B0604020202020204" pitchFamily="34" charset="0"/>
                <a:cs typeface="Arial" panose="020B0604020202020204" pitchFamily="34" charset="0"/>
              </a:rPr>
              <a:t>Deadline will be within as short a time as is reasonably </a:t>
            </a:r>
            <a:r>
              <a:rPr lang="en-CA" sz="3200" dirty="0" smtClean="0">
                <a:solidFill>
                  <a:srgbClr val="FFFF00"/>
                </a:solidFill>
                <a:latin typeface="Arial" panose="020B0604020202020204" pitchFamily="34" charset="0"/>
                <a:cs typeface="Arial" panose="020B0604020202020204" pitchFamily="34" charset="0"/>
              </a:rPr>
              <a:t>possible</a:t>
            </a:r>
          </a:p>
          <a:p>
            <a:pPr>
              <a:lnSpc>
                <a:spcPct val="100000"/>
              </a:lnSpc>
              <a:spcBef>
                <a:spcPts val="1200"/>
              </a:spcBef>
              <a:spcAft>
                <a:spcPts val="1200"/>
              </a:spcAft>
            </a:pPr>
            <a:r>
              <a:rPr lang="en-CA" sz="3200" dirty="0" smtClean="0">
                <a:solidFill>
                  <a:srgbClr val="FFFF00"/>
                </a:solidFill>
                <a:latin typeface="Arial" panose="020B0604020202020204" pitchFamily="34" charset="0"/>
                <a:cs typeface="Arial" panose="020B0604020202020204" pitchFamily="34" charset="0"/>
              </a:rPr>
              <a:t>Implementation </a:t>
            </a:r>
            <a:r>
              <a:rPr lang="en-CA" sz="3200" dirty="0">
                <a:solidFill>
                  <a:srgbClr val="FFFF00"/>
                </a:solidFill>
                <a:latin typeface="Arial" panose="020B0604020202020204" pitchFamily="34" charset="0"/>
                <a:cs typeface="Arial" panose="020B0604020202020204" pitchFamily="34" charset="0"/>
              </a:rPr>
              <a:t>to begin immediately upon proclamation</a:t>
            </a:r>
          </a:p>
        </p:txBody>
      </p:sp>
    </p:spTree>
    <p:extLst>
      <p:ext uri="{BB962C8B-B14F-4D97-AF65-F5344CB8AC3E}">
        <p14:creationId xmlns:p14="http://schemas.microsoft.com/office/powerpoint/2010/main" val="194473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Arial" panose="020B0604020202020204" pitchFamily="34" charset="0"/>
                <a:cs typeface="Arial" panose="020B0604020202020204" pitchFamily="34" charset="0"/>
              </a:rPr>
              <a:t>2. The </a:t>
            </a:r>
            <a:r>
              <a:rPr lang="en-US" b="1" dirty="0">
                <a:solidFill>
                  <a:srgbClr val="FFFF00"/>
                </a:solidFill>
                <a:latin typeface="Arial" panose="020B0604020202020204" pitchFamily="34" charset="0"/>
                <a:cs typeface="Arial" panose="020B0604020202020204" pitchFamily="34" charset="0"/>
              </a:rPr>
              <a:t>Act APPLIES TO ALL</a:t>
            </a:r>
            <a:endParaRPr lang="en-CA"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762067"/>
          </a:xfrm>
        </p:spPr>
        <p:txBody>
          <a:bodyPr/>
          <a:lstStyle/>
          <a:p>
            <a:pPr>
              <a:spcAft>
                <a:spcPts val="1000"/>
              </a:spcAft>
            </a:pPr>
            <a:r>
              <a:rPr lang="en-US" dirty="0" smtClean="0">
                <a:solidFill>
                  <a:srgbClr val="FFFF00"/>
                </a:solidFill>
                <a:latin typeface="Arial" panose="020B0604020202020204" pitchFamily="34" charset="0"/>
                <a:cs typeface="Arial" panose="020B0604020202020204" pitchFamily="34" charset="0"/>
              </a:rPr>
              <a:t>Applies </a:t>
            </a:r>
            <a:r>
              <a:rPr lang="en-US" dirty="0">
                <a:solidFill>
                  <a:srgbClr val="FFFF00"/>
                </a:solidFill>
                <a:latin typeface="Arial" panose="020B0604020202020204" pitchFamily="34" charset="0"/>
                <a:cs typeface="Arial" panose="020B0604020202020204" pitchFamily="34" charset="0"/>
              </a:rPr>
              <a:t>to all persons with disabilities whether they have a physical, mental, sensory, communication, learning and/or intellectual disability or mental health condition, or are regarded as having one, and whether their disability is visible or invisible to </a:t>
            </a:r>
            <a:r>
              <a:rPr lang="en-US" dirty="0" smtClean="0">
                <a:solidFill>
                  <a:srgbClr val="FFFF00"/>
                </a:solidFill>
                <a:latin typeface="Arial" panose="020B0604020202020204" pitchFamily="34" charset="0"/>
                <a:cs typeface="Arial" panose="020B0604020202020204" pitchFamily="34" charset="0"/>
              </a:rPr>
              <a:t>others</a:t>
            </a:r>
          </a:p>
          <a:p>
            <a:pPr>
              <a:spcAft>
                <a:spcPts val="1000"/>
              </a:spcAft>
            </a:pPr>
            <a:r>
              <a:rPr lang="en-US" dirty="0" smtClean="0">
                <a:solidFill>
                  <a:srgbClr val="FFFF00"/>
                </a:solidFill>
                <a:latin typeface="Arial" panose="020B0604020202020204" pitchFamily="34" charset="0"/>
                <a:cs typeface="Arial" panose="020B0604020202020204" pitchFamily="34" charset="0"/>
              </a:rPr>
              <a:t>Applies </a:t>
            </a:r>
            <a:r>
              <a:rPr lang="en-US" dirty="0">
                <a:solidFill>
                  <a:srgbClr val="FFFF00"/>
                </a:solidFill>
                <a:latin typeface="Arial" panose="020B0604020202020204" pitchFamily="34" charset="0"/>
                <a:cs typeface="Arial" panose="020B0604020202020204" pitchFamily="34" charset="0"/>
              </a:rPr>
              <a:t>to all accessibility </a:t>
            </a:r>
            <a:r>
              <a:rPr lang="en-US" dirty="0" smtClean="0">
                <a:solidFill>
                  <a:srgbClr val="FFFF00"/>
                </a:solidFill>
                <a:latin typeface="Arial" panose="020B0604020202020204" pitchFamily="34" charset="0"/>
                <a:cs typeface="Arial" panose="020B0604020202020204" pitchFamily="34" charset="0"/>
              </a:rPr>
              <a:t>barriers (</a:t>
            </a:r>
            <a:r>
              <a:rPr lang="en-CA" dirty="0">
                <a:solidFill>
                  <a:srgbClr val="FFFF00"/>
                </a:solidFill>
                <a:latin typeface="Arial" panose="020B0604020202020204" pitchFamily="34" charset="0"/>
                <a:cs typeface="Arial" panose="020B0604020202020204" pitchFamily="34" charset="0"/>
              </a:rPr>
              <a:t>physical, legal, bureaucratic, information, communication, attitudinal, technological, policy or other </a:t>
            </a:r>
            <a:r>
              <a:rPr lang="en-CA" dirty="0" smtClean="0">
                <a:solidFill>
                  <a:srgbClr val="FFFF00"/>
                </a:solidFill>
                <a:latin typeface="Arial" panose="020B0604020202020204" pitchFamily="34" charset="0"/>
                <a:cs typeface="Arial" panose="020B0604020202020204" pitchFamily="34" charset="0"/>
              </a:rPr>
              <a:t>barriers)</a:t>
            </a:r>
          </a:p>
          <a:p>
            <a:pPr>
              <a:spcAft>
                <a:spcPts val="1000"/>
              </a:spcAft>
            </a:pPr>
            <a:r>
              <a:rPr lang="en-US" dirty="0">
                <a:solidFill>
                  <a:srgbClr val="FFFF00"/>
                </a:solidFill>
                <a:latin typeface="Arial" panose="020B0604020202020204" pitchFamily="34" charset="0"/>
                <a:cs typeface="Arial" panose="020B0604020202020204" pitchFamily="34" charset="0"/>
              </a:rPr>
              <a:t>Applies</a:t>
            </a:r>
            <a:r>
              <a:rPr lang="en-CA" dirty="0" smtClean="0">
                <a:solidFill>
                  <a:srgbClr val="FFFF00"/>
                </a:solidFill>
                <a:latin typeface="Arial" panose="020B0604020202020204" pitchFamily="34" charset="0"/>
                <a:cs typeface="Arial" panose="020B0604020202020204" pitchFamily="34" charset="0"/>
              </a:rPr>
              <a:t> </a:t>
            </a:r>
            <a:r>
              <a:rPr lang="en-CA" dirty="0">
                <a:solidFill>
                  <a:srgbClr val="FFFF00"/>
                </a:solidFill>
                <a:latin typeface="Arial" panose="020B0604020202020204" pitchFamily="34" charset="0"/>
                <a:cs typeface="Arial" panose="020B0604020202020204" pitchFamily="34" charset="0"/>
              </a:rPr>
              <a:t>to the Saskatchewan Legislature as well as to all Saskatchewan  government entities</a:t>
            </a:r>
          </a:p>
        </p:txBody>
      </p:sp>
    </p:spTree>
    <p:extLst>
      <p:ext uri="{BB962C8B-B14F-4D97-AF65-F5344CB8AC3E}">
        <p14:creationId xmlns:p14="http://schemas.microsoft.com/office/powerpoint/2010/main" val="358891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latin typeface="Arial" panose="020B0604020202020204" pitchFamily="34" charset="0"/>
                <a:cs typeface="Arial" panose="020B0604020202020204" pitchFamily="34" charset="0"/>
              </a:rPr>
              <a:t>3.  The Act SETS THE BAR</a:t>
            </a:r>
          </a:p>
        </p:txBody>
      </p:sp>
      <p:sp>
        <p:nvSpPr>
          <p:cNvPr id="3" name="Content Placeholder 2"/>
          <p:cNvSpPr>
            <a:spLocks noGrp="1"/>
          </p:cNvSpPr>
          <p:nvPr>
            <p:ph idx="1"/>
          </p:nvPr>
        </p:nvSpPr>
        <p:spPr>
          <a:xfrm>
            <a:off x="838200" y="2189307"/>
            <a:ext cx="10515600" cy="4351338"/>
          </a:xfrm>
        </p:spPr>
        <p:txBody>
          <a:bodyPr>
            <a:normAutofit/>
          </a:bodyPr>
          <a:lstStyle/>
          <a:p>
            <a:pPr>
              <a:spcBef>
                <a:spcPts val="1800"/>
              </a:spcBef>
              <a:spcAft>
                <a:spcPts val="1800"/>
              </a:spcAft>
            </a:pPr>
            <a:r>
              <a:rPr lang="en-CA" sz="3200" dirty="0" smtClean="0">
                <a:solidFill>
                  <a:srgbClr val="FFFF00"/>
                </a:solidFill>
                <a:latin typeface="Arial" panose="020B0604020202020204" pitchFamily="34" charset="0"/>
                <a:cs typeface="Arial" panose="020B0604020202020204" pitchFamily="34" charset="0"/>
              </a:rPr>
              <a:t>The </a:t>
            </a:r>
            <a:r>
              <a:rPr lang="en-US" sz="3200" dirty="0">
                <a:solidFill>
                  <a:srgbClr val="FFFF00"/>
                </a:solidFill>
                <a:latin typeface="Arial" panose="020B0604020202020204" pitchFamily="34" charset="0"/>
                <a:cs typeface="Arial" panose="020B0604020202020204" pitchFamily="34" charset="0"/>
              </a:rPr>
              <a:t>Act requirements should supersede all other legislation, regulations or </a:t>
            </a:r>
            <a:r>
              <a:rPr lang="en-US" sz="3200" dirty="0" smtClean="0">
                <a:solidFill>
                  <a:srgbClr val="FFFF00"/>
                </a:solidFill>
                <a:latin typeface="Arial" panose="020B0604020202020204" pitchFamily="34" charset="0"/>
                <a:cs typeface="Arial" panose="020B0604020202020204" pitchFamily="34" charset="0"/>
              </a:rPr>
              <a:t>policies </a:t>
            </a:r>
          </a:p>
          <a:p>
            <a:pPr>
              <a:spcBef>
                <a:spcPts val="1800"/>
              </a:spcBef>
              <a:spcAft>
                <a:spcPts val="1800"/>
              </a:spcAft>
            </a:pPr>
            <a:r>
              <a:rPr lang="en-CA" sz="3200" dirty="0" smtClean="0">
                <a:solidFill>
                  <a:srgbClr val="FFFF00"/>
                </a:solidFill>
                <a:latin typeface="Arial" panose="020B0604020202020204" pitchFamily="34" charset="0"/>
                <a:cs typeface="Arial" panose="020B0604020202020204" pitchFamily="34" charset="0"/>
              </a:rPr>
              <a:t>The Act </a:t>
            </a:r>
            <a:r>
              <a:rPr lang="en-CA" sz="3200" dirty="0">
                <a:solidFill>
                  <a:srgbClr val="FFFF00"/>
                </a:solidFill>
                <a:latin typeface="Arial" panose="020B0604020202020204" pitchFamily="34" charset="0"/>
                <a:cs typeface="Arial" panose="020B0604020202020204" pitchFamily="34" charset="0"/>
              </a:rPr>
              <a:t>and regulations made under it should not take away any </a:t>
            </a:r>
            <a:r>
              <a:rPr lang="en-CA" sz="3200" dirty="0" smtClean="0">
                <a:solidFill>
                  <a:srgbClr val="FFFF00"/>
                </a:solidFill>
                <a:latin typeface="Arial" panose="020B0604020202020204" pitchFamily="34" charset="0"/>
                <a:cs typeface="Arial" panose="020B0604020202020204" pitchFamily="34" charset="0"/>
              </a:rPr>
              <a:t>rights</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40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Arial" panose="020B0604020202020204" pitchFamily="34" charset="0"/>
                <a:cs typeface="Arial" panose="020B0604020202020204" pitchFamily="34" charset="0"/>
              </a:rPr>
              <a:t>4. The Act REMOVES </a:t>
            </a:r>
            <a:r>
              <a:rPr lang="en-US" b="1" dirty="0" smtClean="0">
                <a:solidFill>
                  <a:srgbClr val="FFFF00"/>
                </a:solidFill>
                <a:latin typeface="Arial" panose="020B0604020202020204" pitchFamily="34" charset="0"/>
                <a:cs typeface="Arial" panose="020B0604020202020204" pitchFamily="34" charset="0"/>
              </a:rPr>
              <a:t>BARRIERS</a:t>
            </a:r>
            <a:endParaRPr lang="en-CA"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20479"/>
            <a:ext cx="10515600" cy="4351338"/>
          </a:xfrm>
        </p:spPr>
        <p:txBody>
          <a:bodyPr>
            <a:normAutofit/>
          </a:bodyPr>
          <a:lstStyle/>
          <a:p>
            <a:pPr>
              <a:spcBef>
                <a:spcPts val="1200"/>
              </a:spcBef>
              <a:spcAft>
                <a:spcPts val="18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should require Saskatchewan, including organizations to which it applies, to be made fully accessible to all persons with </a:t>
            </a:r>
            <a:r>
              <a:rPr lang="en-US" sz="3200" dirty="0" smtClean="0">
                <a:solidFill>
                  <a:srgbClr val="FFFF00"/>
                </a:solidFill>
                <a:latin typeface="Arial" panose="020B0604020202020204" pitchFamily="34" charset="0"/>
                <a:cs typeface="Arial" panose="020B0604020202020204" pitchFamily="34" charset="0"/>
              </a:rPr>
              <a:t>disabilities</a:t>
            </a:r>
          </a:p>
          <a:p>
            <a:pPr>
              <a:spcBef>
                <a:spcPts val="1200"/>
              </a:spcBef>
              <a:spcAft>
                <a:spcPts val="1800"/>
              </a:spcAft>
            </a:pPr>
            <a:r>
              <a:rPr lang="en-US" sz="3200" dirty="0" smtClean="0">
                <a:solidFill>
                  <a:srgbClr val="FFFF00"/>
                </a:solidFill>
                <a:latin typeface="Arial" panose="020B0604020202020204" pitchFamily="34" charset="0"/>
                <a:cs typeface="Arial" panose="020B0604020202020204" pitchFamily="34" charset="0"/>
              </a:rPr>
              <a:t> </a:t>
            </a:r>
            <a:r>
              <a:rPr lang="en-US" sz="3200" dirty="0">
                <a:solidFill>
                  <a:srgbClr val="FFFF00"/>
                </a:solidFill>
                <a:latin typeface="Arial" panose="020B0604020202020204" pitchFamily="34" charset="0"/>
                <a:cs typeface="Arial" panose="020B0604020202020204" pitchFamily="34" charset="0"/>
              </a:rPr>
              <a:t>The Act </a:t>
            </a:r>
            <a:r>
              <a:rPr lang="en-US" sz="3200" dirty="0" smtClean="0">
                <a:solidFill>
                  <a:srgbClr val="FFFF00"/>
                </a:solidFill>
                <a:latin typeface="Arial" panose="020B0604020202020204" pitchFamily="34" charset="0"/>
                <a:cs typeface="Arial" panose="020B0604020202020204" pitchFamily="34" charset="0"/>
              </a:rPr>
              <a:t>requires the </a:t>
            </a:r>
            <a:r>
              <a:rPr lang="en-US" sz="3200" dirty="0">
                <a:solidFill>
                  <a:srgbClr val="FFFF00"/>
                </a:solidFill>
                <a:latin typeface="Arial" panose="020B0604020202020204" pitchFamily="34" charset="0"/>
                <a:cs typeface="Arial" panose="020B0604020202020204" pitchFamily="34" charset="0"/>
              </a:rPr>
              <a:t>removal of existing barriers and the prevention of the creation of new </a:t>
            </a:r>
            <a:r>
              <a:rPr lang="en-US" sz="3200" dirty="0" smtClean="0">
                <a:solidFill>
                  <a:srgbClr val="FFFF00"/>
                </a:solidFill>
                <a:latin typeface="Arial" panose="020B0604020202020204" pitchFamily="34" charset="0"/>
                <a:cs typeface="Arial" panose="020B0604020202020204" pitchFamily="34" charset="0"/>
              </a:rPr>
              <a:t>barriers</a:t>
            </a:r>
          </a:p>
          <a:p>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632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FF00"/>
                </a:solidFill>
                <a:latin typeface="Arial" panose="020B0604020202020204" pitchFamily="34" charset="0"/>
                <a:cs typeface="Arial" panose="020B0604020202020204" pitchFamily="34" charset="0"/>
              </a:rPr>
              <a:t>5. The Act CHAMPIONS BARRIER-FREE </a:t>
            </a:r>
            <a:r>
              <a:rPr lang="en-US" b="1" dirty="0" smtClean="0">
                <a:solidFill>
                  <a:srgbClr val="FFFF00"/>
                </a:solidFill>
                <a:latin typeface="Arial" panose="020B0604020202020204" pitchFamily="34" charset="0"/>
                <a:cs typeface="Arial" panose="020B0604020202020204" pitchFamily="34" charset="0"/>
              </a:rPr>
              <a:t>GOODS</a:t>
            </a:r>
            <a:r>
              <a:rPr lang="en-US" b="1" dirty="0">
                <a:solidFill>
                  <a:srgbClr val="FFFF00"/>
                </a:solidFill>
                <a:latin typeface="Arial" panose="020B0604020202020204" pitchFamily="34" charset="0"/>
                <a:cs typeface="Arial" panose="020B0604020202020204" pitchFamily="34" charset="0"/>
              </a:rPr>
              <a:t>, SERVICES &amp; FACILITIES</a:t>
            </a:r>
            <a:r>
              <a:rPr lang="en-CA" b="1" dirty="0">
                <a:solidFill>
                  <a:srgbClr val="FFFF00"/>
                </a:solidFill>
              </a:rPr>
              <a:t/>
            </a:r>
            <a:br>
              <a:rPr lang="en-CA" b="1" dirty="0">
                <a:solidFill>
                  <a:srgbClr val="FFFF00"/>
                </a:solidFill>
              </a:rPr>
            </a:br>
            <a:endParaRPr lang="en-CA" dirty="0">
              <a:solidFill>
                <a:srgbClr val="FFFF00"/>
              </a:solidFill>
            </a:endParaRPr>
          </a:p>
        </p:txBody>
      </p:sp>
      <p:sp>
        <p:nvSpPr>
          <p:cNvPr id="3" name="Content Placeholder 2"/>
          <p:cNvSpPr>
            <a:spLocks noGrp="1"/>
          </p:cNvSpPr>
          <p:nvPr>
            <p:ph idx="1"/>
          </p:nvPr>
        </p:nvSpPr>
        <p:spPr>
          <a:xfrm>
            <a:off x="838200" y="1825625"/>
            <a:ext cx="10515600" cy="4512830"/>
          </a:xfrm>
        </p:spPr>
        <p:txBody>
          <a:bodyPr>
            <a:normAutofit/>
          </a:bodyPr>
          <a:lstStyle/>
          <a:p>
            <a:pPr>
              <a:spcAft>
                <a:spcPts val="12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ensures </a:t>
            </a:r>
            <a:r>
              <a:rPr lang="en-US" sz="3200" dirty="0">
                <a:solidFill>
                  <a:srgbClr val="FFFF00"/>
                </a:solidFill>
                <a:latin typeface="Arial" panose="020B0604020202020204" pitchFamily="34" charset="0"/>
                <a:cs typeface="Arial" panose="020B0604020202020204" pitchFamily="34" charset="0"/>
              </a:rPr>
              <a:t>that </a:t>
            </a:r>
            <a:r>
              <a:rPr lang="en-US" sz="3200" dirty="0" smtClean="0">
                <a:solidFill>
                  <a:srgbClr val="FFFF00"/>
                </a:solidFill>
                <a:latin typeface="Arial" panose="020B0604020202020204" pitchFamily="34" charset="0"/>
                <a:cs typeface="Arial" panose="020B0604020202020204" pitchFamily="34" charset="0"/>
              </a:rPr>
              <a:t>goods</a:t>
            </a:r>
            <a:r>
              <a:rPr lang="en-US" sz="3200" dirty="0">
                <a:solidFill>
                  <a:srgbClr val="FFFF00"/>
                </a:solidFill>
                <a:latin typeface="Arial" panose="020B0604020202020204" pitchFamily="34" charset="0"/>
                <a:cs typeface="Arial" panose="020B0604020202020204" pitchFamily="34" charset="0"/>
              </a:rPr>
              <a:t>, services and facilities are fully usable by persons with </a:t>
            </a:r>
            <a:r>
              <a:rPr lang="en-US" sz="3200" dirty="0" smtClean="0">
                <a:solidFill>
                  <a:srgbClr val="FFFF00"/>
                </a:solidFill>
                <a:latin typeface="Arial" panose="020B0604020202020204" pitchFamily="34" charset="0"/>
                <a:cs typeface="Arial" panose="020B0604020202020204" pitchFamily="34" charset="0"/>
              </a:rPr>
              <a:t>disabilities</a:t>
            </a:r>
          </a:p>
          <a:p>
            <a:pPr>
              <a:spcAft>
                <a:spcPts val="1200"/>
              </a:spcAft>
            </a:pPr>
            <a:r>
              <a:rPr lang="en-US" sz="3200" dirty="0" smtClean="0">
                <a:solidFill>
                  <a:srgbClr val="FFFF00"/>
                </a:solidFill>
                <a:latin typeface="Arial" panose="020B0604020202020204" pitchFamily="34" charset="0"/>
                <a:cs typeface="Arial" panose="020B0604020202020204" pitchFamily="34" charset="0"/>
              </a:rPr>
              <a:t>The Act ensures that </a:t>
            </a:r>
            <a:r>
              <a:rPr lang="en-US" sz="3200" dirty="0">
                <a:solidFill>
                  <a:srgbClr val="FFFF00"/>
                </a:solidFill>
                <a:latin typeface="Arial" panose="020B0604020202020204" pitchFamily="34" charset="0"/>
                <a:cs typeface="Arial" panose="020B0604020202020204" pitchFamily="34" charset="0"/>
              </a:rPr>
              <a:t>they are designed based on principles of universal </a:t>
            </a:r>
            <a:r>
              <a:rPr lang="en-US" sz="3200" dirty="0" smtClean="0">
                <a:solidFill>
                  <a:srgbClr val="FFFF00"/>
                </a:solidFill>
                <a:latin typeface="Arial" panose="020B0604020202020204" pitchFamily="34" charset="0"/>
                <a:cs typeface="Arial" panose="020B0604020202020204" pitchFamily="34" charset="0"/>
              </a:rPr>
              <a:t>design</a:t>
            </a:r>
          </a:p>
          <a:p>
            <a:pPr>
              <a:spcAft>
                <a:spcPts val="1200"/>
              </a:spcAft>
            </a:pPr>
            <a:r>
              <a:rPr lang="en-US" sz="3200" dirty="0" smtClean="0">
                <a:solidFill>
                  <a:srgbClr val="FFFF00"/>
                </a:solidFill>
                <a:latin typeface="Arial" panose="020B0604020202020204" pitchFamily="34" charset="0"/>
                <a:cs typeface="Arial" panose="020B0604020202020204" pitchFamily="34" charset="0"/>
              </a:rPr>
              <a:t>Providers </a:t>
            </a:r>
            <a:r>
              <a:rPr lang="en-US" sz="3200" dirty="0">
                <a:solidFill>
                  <a:srgbClr val="FFFF00"/>
                </a:solidFill>
                <a:latin typeface="Arial" panose="020B0604020202020204" pitchFamily="34" charset="0"/>
                <a:cs typeface="Arial" panose="020B0604020202020204" pitchFamily="34" charset="0"/>
              </a:rPr>
              <a:t>of these goods, services and facilities should be required to devise and implement detailed plans to remove existing barriers and to prevent new </a:t>
            </a:r>
            <a:r>
              <a:rPr lang="en-US" sz="3200" dirty="0" smtClean="0">
                <a:solidFill>
                  <a:srgbClr val="FFFF00"/>
                </a:solidFill>
                <a:latin typeface="Arial" panose="020B0604020202020204" pitchFamily="34" charset="0"/>
                <a:cs typeface="Arial" panose="020B0604020202020204" pitchFamily="34" charset="0"/>
              </a:rPr>
              <a:t>barriers</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39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64" y="365125"/>
            <a:ext cx="10740736" cy="1325563"/>
          </a:xfrm>
        </p:spPr>
        <p:txBody>
          <a:bodyPr>
            <a:noAutofit/>
          </a:bodyPr>
          <a:lstStyle/>
          <a:p>
            <a:r>
              <a:rPr lang="en-US" sz="3600" dirty="0">
                <a:solidFill>
                  <a:srgbClr val="FFFF00"/>
                </a:solidFill>
                <a:latin typeface="Arial" panose="020B0604020202020204" pitchFamily="34" charset="0"/>
                <a:cs typeface="Arial" panose="020B0604020202020204" pitchFamily="34" charset="0"/>
              </a:rPr>
              <a:t>6. The Act PROMOTES AND ENFORCES BARRIER-FREE WORKPLACES &amp; EMPLOYMENT</a:t>
            </a:r>
            <a:endParaRPr lang="en-CA" sz="3600"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3064" y="1960707"/>
            <a:ext cx="10740736" cy="4544002"/>
          </a:xfrm>
        </p:spPr>
        <p:txBody>
          <a:bodyPr>
            <a:noAutofit/>
          </a:bodyPr>
          <a:lstStyle/>
          <a:p>
            <a:pPr>
              <a:spcAft>
                <a:spcPts val="1800"/>
              </a:spcAft>
            </a:pPr>
            <a:r>
              <a:rPr lang="en-US" dirty="0">
                <a:solidFill>
                  <a:srgbClr val="FFFF00"/>
                </a:solidFill>
                <a:latin typeface="Arial" panose="020B0604020202020204" pitchFamily="34" charset="0"/>
                <a:cs typeface="Arial" panose="020B0604020202020204" pitchFamily="34" charset="0"/>
              </a:rPr>
              <a:t>The </a:t>
            </a:r>
            <a:r>
              <a:rPr lang="en-US" dirty="0" smtClean="0">
                <a:solidFill>
                  <a:srgbClr val="FFFF00"/>
                </a:solidFill>
                <a:latin typeface="Arial" panose="020B0604020202020204" pitchFamily="34" charset="0"/>
                <a:cs typeface="Arial" panose="020B0604020202020204" pitchFamily="34" charset="0"/>
              </a:rPr>
              <a:t>Act </a:t>
            </a:r>
            <a:r>
              <a:rPr lang="en-US" dirty="0">
                <a:solidFill>
                  <a:srgbClr val="FFFF00"/>
                </a:solidFill>
                <a:latin typeface="Arial" panose="020B0604020202020204" pitchFamily="34" charset="0"/>
                <a:cs typeface="Arial" panose="020B0604020202020204" pitchFamily="34" charset="0"/>
              </a:rPr>
              <a:t>should require organizations </a:t>
            </a:r>
            <a:r>
              <a:rPr lang="en-US" dirty="0" smtClean="0">
                <a:solidFill>
                  <a:srgbClr val="FFFF00"/>
                </a:solidFill>
                <a:latin typeface="Arial" panose="020B0604020202020204" pitchFamily="34" charset="0"/>
                <a:cs typeface="Arial" panose="020B0604020202020204" pitchFamily="34" charset="0"/>
              </a:rPr>
              <a:t>to </a:t>
            </a:r>
            <a:r>
              <a:rPr lang="en-US" dirty="0">
                <a:solidFill>
                  <a:srgbClr val="FFFF00"/>
                </a:solidFill>
                <a:latin typeface="Arial" panose="020B0604020202020204" pitchFamily="34" charset="0"/>
                <a:cs typeface="Arial" panose="020B0604020202020204" pitchFamily="34" charset="0"/>
              </a:rPr>
              <a:t>take proactive steps to achieve barrier-free workplaces and employment </a:t>
            </a:r>
            <a:r>
              <a:rPr lang="en-US" dirty="0" smtClean="0">
                <a:solidFill>
                  <a:srgbClr val="FFFF00"/>
                </a:solidFill>
                <a:latin typeface="Arial" panose="020B0604020202020204" pitchFamily="34" charset="0"/>
                <a:cs typeface="Arial" panose="020B0604020202020204" pitchFamily="34" charset="0"/>
              </a:rPr>
              <a:t>within prescribed time limits</a:t>
            </a:r>
          </a:p>
          <a:p>
            <a:pPr>
              <a:spcAft>
                <a:spcPts val="1800"/>
              </a:spcAft>
            </a:pPr>
            <a:r>
              <a:rPr lang="en-US" dirty="0" smtClean="0">
                <a:solidFill>
                  <a:srgbClr val="FFFF00"/>
                </a:solidFill>
                <a:latin typeface="Arial" panose="020B0604020202020204" pitchFamily="34" charset="0"/>
                <a:cs typeface="Arial" panose="020B0604020202020204" pitchFamily="34" charset="0"/>
              </a:rPr>
              <a:t>Employers </a:t>
            </a:r>
            <a:r>
              <a:rPr lang="en-US" dirty="0">
                <a:solidFill>
                  <a:srgbClr val="FFFF00"/>
                </a:solidFill>
                <a:latin typeface="Arial" panose="020B0604020202020204" pitchFamily="34" charset="0"/>
                <a:cs typeface="Arial" panose="020B0604020202020204" pitchFamily="34" charset="0"/>
              </a:rPr>
              <a:t>shall be required to identify existing employment and workplace barriers which impede persons with </a:t>
            </a:r>
            <a:r>
              <a:rPr lang="en-US" dirty="0" smtClean="0">
                <a:solidFill>
                  <a:srgbClr val="FFFF00"/>
                </a:solidFill>
                <a:latin typeface="Arial" panose="020B0604020202020204" pitchFamily="34" charset="0"/>
                <a:cs typeface="Arial" panose="020B0604020202020204" pitchFamily="34" charset="0"/>
              </a:rPr>
              <a:t>disabilities</a:t>
            </a:r>
          </a:p>
          <a:p>
            <a:pPr>
              <a:spcAft>
                <a:spcPts val="1800"/>
              </a:spcAft>
            </a:pPr>
            <a:r>
              <a:rPr lang="en-US" dirty="0">
                <a:solidFill>
                  <a:srgbClr val="FFFF00"/>
                </a:solidFill>
                <a:latin typeface="Arial" panose="020B0604020202020204" pitchFamily="34" charset="0"/>
                <a:cs typeface="Arial" panose="020B0604020202020204" pitchFamily="34" charset="0"/>
              </a:rPr>
              <a:t>Employers shall be required to</a:t>
            </a:r>
            <a:r>
              <a:rPr lang="en-US" dirty="0" smtClean="0">
                <a:solidFill>
                  <a:srgbClr val="FFFF00"/>
                </a:solidFill>
                <a:latin typeface="Arial" panose="020B0604020202020204" pitchFamily="34" charset="0"/>
                <a:cs typeface="Arial" panose="020B0604020202020204" pitchFamily="34" charset="0"/>
              </a:rPr>
              <a:t> </a:t>
            </a:r>
            <a:r>
              <a:rPr lang="en-US" dirty="0">
                <a:solidFill>
                  <a:srgbClr val="FFFF00"/>
                </a:solidFill>
                <a:latin typeface="Arial" panose="020B0604020202020204" pitchFamily="34" charset="0"/>
                <a:cs typeface="Arial" panose="020B0604020202020204" pitchFamily="34" charset="0"/>
              </a:rPr>
              <a:t>devise and implement plans for the removal of </a:t>
            </a:r>
            <a:r>
              <a:rPr lang="en-US" b="1" dirty="0" smtClean="0">
                <a:solidFill>
                  <a:srgbClr val="FFFF00"/>
                </a:solidFill>
                <a:latin typeface="Arial" panose="020B0604020202020204" pitchFamily="34" charset="0"/>
                <a:cs typeface="Arial" panose="020B0604020202020204" pitchFamily="34" charset="0"/>
              </a:rPr>
              <a:t>existing workplace </a:t>
            </a:r>
            <a:r>
              <a:rPr lang="en-US" b="1" dirty="0">
                <a:solidFill>
                  <a:srgbClr val="FFFF00"/>
                </a:solidFill>
                <a:latin typeface="Arial" panose="020B0604020202020204" pitchFamily="34" charset="0"/>
                <a:cs typeface="Arial" panose="020B0604020202020204" pitchFamily="34" charset="0"/>
              </a:rPr>
              <a:t>barriers</a:t>
            </a:r>
            <a:r>
              <a:rPr lang="en-US" dirty="0">
                <a:solidFill>
                  <a:srgbClr val="FFFF00"/>
                </a:solidFill>
                <a:latin typeface="Arial" panose="020B0604020202020204" pitchFamily="34" charset="0"/>
                <a:cs typeface="Arial" panose="020B0604020202020204" pitchFamily="34" charset="0"/>
              </a:rPr>
              <a:t>, and for the prevention of </a:t>
            </a:r>
            <a:r>
              <a:rPr lang="en-US" b="1" dirty="0">
                <a:solidFill>
                  <a:srgbClr val="FFFF00"/>
                </a:solidFill>
                <a:latin typeface="Arial" panose="020B0604020202020204" pitchFamily="34" charset="0"/>
                <a:cs typeface="Arial" panose="020B0604020202020204" pitchFamily="34" charset="0"/>
              </a:rPr>
              <a:t>new workplace and employment barriers</a:t>
            </a:r>
            <a:r>
              <a:rPr lang="en-US" dirty="0">
                <a:solidFill>
                  <a:srgbClr val="FFFF00"/>
                </a:solidFill>
                <a:latin typeface="Arial" panose="020B0604020202020204" pitchFamily="34" charset="0"/>
                <a:cs typeface="Arial" panose="020B0604020202020204" pitchFamily="34" charset="0"/>
              </a:rPr>
              <a:t>.</a:t>
            </a:r>
            <a:endParaRPr lang="en-CA"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51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FF00"/>
                </a:solidFill>
                <a:latin typeface="Arial" panose="020B0604020202020204" pitchFamily="34" charset="0"/>
                <a:cs typeface="Arial" panose="020B0604020202020204" pitchFamily="34" charset="0"/>
              </a:rPr>
              <a:t>7. The Act CHARGES GOVERNMENT TO LEAD, EDUCATE, TRAIN, INFORM &amp; REVIEW</a:t>
            </a:r>
            <a:endParaRPr lang="en-CA" sz="3600"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938857"/>
          </a:xfrm>
        </p:spPr>
        <p:txBody>
          <a:bodyPr>
            <a:noAutofit/>
          </a:bodyPr>
          <a:lstStyle/>
          <a:p>
            <a:pPr>
              <a:spcAft>
                <a:spcPts val="1200"/>
              </a:spcAft>
            </a:pPr>
            <a:r>
              <a:rPr lang="en-US" sz="2600" dirty="0">
                <a:solidFill>
                  <a:srgbClr val="FFFF00"/>
                </a:solidFill>
                <a:latin typeface="Arial" panose="020B0604020202020204" pitchFamily="34" charset="0"/>
                <a:cs typeface="Arial" panose="020B0604020202020204" pitchFamily="34" charset="0"/>
              </a:rPr>
              <a:t>The </a:t>
            </a:r>
            <a:r>
              <a:rPr lang="en-US" sz="2600" dirty="0" smtClean="0">
                <a:solidFill>
                  <a:srgbClr val="FFFF00"/>
                </a:solidFill>
                <a:latin typeface="Arial" panose="020B0604020202020204" pitchFamily="34" charset="0"/>
                <a:cs typeface="Arial" panose="020B0604020202020204" pitchFamily="34" charset="0"/>
              </a:rPr>
              <a:t>Act </a:t>
            </a:r>
            <a:r>
              <a:rPr lang="en-US" sz="2600" dirty="0">
                <a:solidFill>
                  <a:srgbClr val="FFFF00"/>
                </a:solidFill>
                <a:latin typeface="Arial" panose="020B0604020202020204" pitchFamily="34" charset="0"/>
                <a:cs typeface="Arial" panose="020B0604020202020204" pitchFamily="34" charset="0"/>
              </a:rPr>
              <a:t>should require the Saskatchewan Government to lead </a:t>
            </a:r>
            <a:r>
              <a:rPr lang="en-US" sz="2600" dirty="0" smtClean="0">
                <a:solidFill>
                  <a:srgbClr val="FFFF00"/>
                </a:solidFill>
                <a:latin typeface="Arial" panose="020B0604020202020204" pitchFamily="34" charset="0"/>
                <a:cs typeface="Arial" panose="020B0604020202020204" pitchFamily="34" charset="0"/>
              </a:rPr>
              <a:t>by example</a:t>
            </a:r>
          </a:p>
          <a:p>
            <a:pPr>
              <a:spcAft>
                <a:spcPts val="1200"/>
              </a:spcAft>
            </a:pPr>
            <a:r>
              <a:rPr lang="en-US" sz="2600" dirty="0" smtClean="0">
                <a:solidFill>
                  <a:srgbClr val="FFFF00"/>
                </a:solidFill>
                <a:latin typeface="Arial" panose="020B0604020202020204" pitchFamily="34" charset="0"/>
                <a:cs typeface="Arial" panose="020B0604020202020204" pitchFamily="34" charset="0"/>
              </a:rPr>
              <a:t>The Act </a:t>
            </a:r>
            <a:r>
              <a:rPr lang="en-US" sz="2600" dirty="0">
                <a:solidFill>
                  <a:srgbClr val="FFFF00"/>
                </a:solidFill>
                <a:latin typeface="Arial" panose="020B0604020202020204" pitchFamily="34" charset="0"/>
                <a:cs typeface="Arial" panose="020B0604020202020204" pitchFamily="34" charset="0"/>
              </a:rPr>
              <a:t>should specify actions the Saskatchewan Government will take to fulfill this </a:t>
            </a:r>
            <a:r>
              <a:rPr lang="en-US" sz="2600" dirty="0" smtClean="0">
                <a:solidFill>
                  <a:srgbClr val="FFFF00"/>
                </a:solidFill>
                <a:latin typeface="Arial" panose="020B0604020202020204" pitchFamily="34" charset="0"/>
                <a:cs typeface="Arial" panose="020B0604020202020204" pitchFamily="34" charset="0"/>
              </a:rPr>
              <a:t>mandate</a:t>
            </a:r>
          </a:p>
          <a:p>
            <a:pPr>
              <a:spcAft>
                <a:spcPts val="1200"/>
              </a:spcAft>
            </a:pPr>
            <a:r>
              <a:rPr lang="en-US" sz="2600" dirty="0" smtClean="0">
                <a:solidFill>
                  <a:srgbClr val="FFFF00"/>
                </a:solidFill>
                <a:latin typeface="Arial" panose="020B0604020202020204" pitchFamily="34" charset="0"/>
                <a:cs typeface="Arial" panose="020B0604020202020204" pitchFamily="34" charset="0"/>
              </a:rPr>
              <a:t>The Act should </a:t>
            </a:r>
            <a:r>
              <a:rPr lang="en-US" sz="2600" dirty="0">
                <a:solidFill>
                  <a:srgbClr val="FFFF00"/>
                </a:solidFill>
                <a:latin typeface="Arial" panose="020B0604020202020204" pitchFamily="34" charset="0"/>
                <a:cs typeface="Arial" panose="020B0604020202020204" pitchFamily="34" charset="0"/>
              </a:rPr>
              <a:t>require the Saskatchewan Government to provide education and other information resources to organizations, individuals and groups who need to comply with the </a:t>
            </a:r>
            <a:r>
              <a:rPr lang="en-US" sz="2600" dirty="0" smtClean="0">
                <a:solidFill>
                  <a:srgbClr val="FFFF00"/>
                </a:solidFill>
                <a:latin typeface="Arial" panose="020B0604020202020204" pitchFamily="34" charset="0"/>
                <a:cs typeface="Arial" panose="020B0604020202020204" pitchFamily="34" charset="0"/>
              </a:rPr>
              <a:t>Act</a:t>
            </a:r>
          </a:p>
          <a:p>
            <a:pPr>
              <a:spcAft>
                <a:spcPts val="1200"/>
              </a:spcAft>
            </a:pPr>
            <a:r>
              <a:rPr lang="en-US" sz="2600" dirty="0" smtClean="0">
                <a:solidFill>
                  <a:srgbClr val="FFFF00"/>
                </a:solidFill>
                <a:latin typeface="Arial" panose="020B0604020202020204" pitchFamily="34" charset="0"/>
                <a:cs typeface="Arial" panose="020B0604020202020204" pitchFamily="34" charset="0"/>
              </a:rPr>
              <a:t>The Act should require </a:t>
            </a:r>
            <a:r>
              <a:rPr lang="en-US" sz="2600" dirty="0">
                <a:solidFill>
                  <a:srgbClr val="FFFF00"/>
                </a:solidFill>
                <a:latin typeface="Arial" panose="020B0604020202020204" pitchFamily="34" charset="0"/>
                <a:cs typeface="Arial" panose="020B0604020202020204" pitchFamily="34" charset="0"/>
              </a:rPr>
              <a:t>the Saskatchewan Government to appoint an independent person to periodically review and publicly report on progress towards full accessibility, and to make </a:t>
            </a:r>
            <a:r>
              <a:rPr lang="en-US" sz="2600" dirty="0" smtClean="0">
                <a:solidFill>
                  <a:srgbClr val="FFFF00"/>
                </a:solidFill>
                <a:latin typeface="Arial" panose="020B0604020202020204" pitchFamily="34" charset="0"/>
                <a:cs typeface="Arial" panose="020B0604020202020204" pitchFamily="34" charset="0"/>
              </a:rPr>
              <a:t>recommendations</a:t>
            </a:r>
            <a:endParaRPr lang="en-CA" sz="2600" dirty="0">
              <a:solidFill>
                <a:srgbClr val="FFFF00"/>
              </a:solidFill>
            </a:endParaRPr>
          </a:p>
        </p:txBody>
      </p:sp>
    </p:spTree>
    <p:extLst>
      <p:ext uri="{BB962C8B-B14F-4D97-AF65-F5344CB8AC3E}">
        <p14:creationId xmlns:p14="http://schemas.microsoft.com/office/powerpoint/2010/main" val="265927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Arial" panose="020B0604020202020204" pitchFamily="34" charset="0"/>
                <a:cs typeface="Arial" panose="020B0604020202020204" pitchFamily="34" charset="0"/>
              </a:rPr>
              <a:t>8. The Act IS </a:t>
            </a:r>
            <a:r>
              <a:rPr lang="en-US" b="1" dirty="0" smtClean="0">
                <a:solidFill>
                  <a:srgbClr val="FFFF00"/>
                </a:solidFill>
                <a:latin typeface="Arial" panose="020B0604020202020204" pitchFamily="34" charset="0"/>
                <a:cs typeface="Arial" panose="020B0604020202020204" pitchFamily="34" charset="0"/>
              </a:rPr>
              <a:t>ENFORCEABLE</a:t>
            </a:r>
            <a:endParaRPr lang="en-CA"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908752"/>
            <a:ext cx="10515600" cy="4351338"/>
          </a:xfrm>
        </p:spPr>
        <p:txBody>
          <a:bodyPr>
            <a:normAutofit/>
          </a:bodyPr>
          <a:lstStyle/>
          <a:p>
            <a:pPr>
              <a:spcAft>
                <a:spcPts val="1800"/>
              </a:spcAft>
            </a:pPr>
            <a:r>
              <a:rPr lang="en-US" sz="3200" dirty="0">
                <a:solidFill>
                  <a:srgbClr val="FFFF00"/>
                </a:solidFill>
                <a:latin typeface="Arial" panose="020B0604020202020204" pitchFamily="34" charset="0"/>
                <a:cs typeface="Arial" panose="020B0604020202020204" pitchFamily="34" charset="0"/>
              </a:rPr>
              <a:t>The </a:t>
            </a:r>
            <a:r>
              <a:rPr lang="en-US" sz="3200" dirty="0" smtClean="0">
                <a:solidFill>
                  <a:srgbClr val="FFFF00"/>
                </a:solidFill>
                <a:latin typeface="Arial" panose="020B0604020202020204" pitchFamily="34" charset="0"/>
                <a:cs typeface="Arial" panose="020B0604020202020204" pitchFamily="34" charset="0"/>
              </a:rPr>
              <a:t>Act </a:t>
            </a:r>
            <a:r>
              <a:rPr lang="en-US" sz="3200" dirty="0">
                <a:solidFill>
                  <a:srgbClr val="FFFF00"/>
                </a:solidFill>
                <a:latin typeface="Arial" panose="020B0604020202020204" pitchFamily="34" charset="0"/>
                <a:cs typeface="Arial" panose="020B0604020202020204" pitchFamily="34" charset="0"/>
              </a:rPr>
              <a:t>must provide for a prompt, independent and effective process for </a:t>
            </a:r>
            <a:r>
              <a:rPr lang="en-US" sz="3200" dirty="0" smtClean="0">
                <a:solidFill>
                  <a:srgbClr val="FFFF00"/>
                </a:solidFill>
                <a:latin typeface="Arial" panose="020B0604020202020204" pitchFamily="34" charset="0"/>
                <a:cs typeface="Arial" panose="020B0604020202020204" pitchFamily="34" charset="0"/>
              </a:rPr>
              <a:t>enforcement</a:t>
            </a:r>
          </a:p>
          <a:p>
            <a:pPr>
              <a:spcAft>
                <a:spcPts val="1800"/>
              </a:spcAft>
            </a:pPr>
            <a:r>
              <a:rPr lang="en-US" sz="3200" dirty="0" smtClean="0">
                <a:solidFill>
                  <a:srgbClr val="FFFF00"/>
                </a:solidFill>
                <a:latin typeface="Arial" panose="020B0604020202020204" pitchFamily="34" charset="0"/>
                <a:cs typeface="Arial" panose="020B0604020202020204" pitchFamily="34" charset="0"/>
              </a:rPr>
              <a:t>The Act </a:t>
            </a:r>
            <a:r>
              <a:rPr lang="en-US" sz="3200" dirty="0">
                <a:solidFill>
                  <a:srgbClr val="FFFF00"/>
                </a:solidFill>
                <a:latin typeface="Arial" panose="020B0604020202020204" pitchFamily="34" charset="0"/>
                <a:cs typeface="Arial" panose="020B0604020202020204" pitchFamily="34" charset="0"/>
              </a:rPr>
              <a:t>should </a:t>
            </a:r>
            <a:r>
              <a:rPr lang="en-US" sz="3200" dirty="0" smtClean="0">
                <a:solidFill>
                  <a:srgbClr val="FFFF00"/>
                </a:solidFill>
                <a:latin typeface="Arial" panose="020B0604020202020204" pitchFamily="34" charset="0"/>
                <a:cs typeface="Arial" panose="020B0604020202020204" pitchFamily="34" charset="0"/>
              </a:rPr>
              <a:t>include an </a:t>
            </a:r>
            <a:r>
              <a:rPr lang="en-US" sz="3200" dirty="0">
                <a:solidFill>
                  <a:srgbClr val="FFFF00"/>
                </a:solidFill>
                <a:latin typeface="Arial" panose="020B0604020202020204" pitchFamily="34" charset="0"/>
                <a:cs typeface="Arial" panose="020B0604020202020204" pitchFamily="34" charset="0"/>
              </a:rPr>
              <a:t>effective avenue for persons with disabilities to raise with enforcement officials violations of the Act that they have </a:t>
            </a:r>
            <a:r>
              <a:rPr lang="en-US" sz="3200" dirty="0" smtClean="0">
                <a:solidFill>
                  <a:srgbClr val="FFFF00"/>
                </a:solidFill>
                <a:latin typeface="Arial" panose="020B0604020202020204" pitchFamily="34" charset="0"/>
                <a:cs typeface="Arial" panose="020B0604020202020204" pitchFamily="34" charset="0"/>
              </a:rPr>
              <a:t>encountered</a:t>
            </a:r>
          </a:p>
          <a:p>
            <a:pPr>
              <a:spcAft>
                <a:spcPts val="1800"/>
              </a:spcAft>
            </a:pPr>
            <a:r>
              <a:rPr lang="en-US" sz="3200" dirty="0" smtClean="0">
                <a:solidFill>
                  <a:srgbClr val="FFFF00"/>
                </a:solidFill>
                <a:latin typeface="Arial" panose="020B0604020202020204" pitchFamily="34" charset="0"/>
                <a:cs typeface="Arial" panose="020B0604020202020204" pitchFamily="34" charset="0"/>
              </a:rPr>
              <a:t>The Act </a:t>
            </a:r>
            <a:r>
              <a:rPr lang="en-US" sz="3200" dirty="0">
                <a:solidFill>
                  <a:srgbClr val="FFFF00"/>
                </a:solidFill>
                <a:latin typeface="Arial" panose="020B0604020202020204" pitchFamily="34" charset="0"/>
                <a:cs typeface="Arial" panose="020B0604020202020204" pitchFamily="34" charset="0"/>
              </a:rPr>
              <a:t>should not simply incorporate the existing procedures for filing discrimination </a:t>
            </a:r>
            <a:r>
              <a:rPr lang="en-US" sz="3200" dirty="0" smtClean="0">
                <a:solidFill>
                  <a:srgbClr val="FFFF00"/>
                </a:solidFill>
                <a:latin typeface="Arial" panose="020B0604020202020204" pitchFamily="34" charset="0"/>
                <a:cs typeface="Arial" panose="020B0604020202020204" pitchFamily="34" charset="0"/>
              </a:rPr>
              <a:t>complaints</a:t>
            </a:r>
            <a:endParaRPr lang="en-CA"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774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2286</Words>
  <Application>Microsoft Office PowerPoint</Application>
  <PresentationFormat>Widescreen</PresentationFormat>
  <Paragraphs>101</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Principles for an Accessibility Act in Saskatchewan</vt:lpstr>
      <vt:lpstr>1. The Act SETS A TIMELINE</vt:lpstr>
      <vt:lpstr>2. The Act APPLIES TO ALL</vt:lpstr>
      <vt:lpstr>3.  The Act SETS THE BAR</vt:lpstr>
      <vt:lpstr>4. The Act REMOVES BARRIERS</vt:lpstr>
      <vt:lpstr>5. The Act CHAMPIONS BARRIER-FREE GOODS, SERVICES &amp; FACILITIES </vt:lpstr>
      <vt:lpstr>6. The Act PROMOTES AND ENFORCES BARRIER-FREE WORKPLACES &amp; EMPLOYMENT</vt:lpstr>
      <vt:lpstr>7. The Act CHARGES GOVERNMENT TO LEAD, EDUCATE, TRAIN, INFORM &amp; REVIEW</vt:lpstr>
      <vt:lpstr>8. The Act IS ENFORCEABLE</vt:lpstr>
      <vt:lpstr>9. The Act IS MADE REAL THROUGH REGULATIONS</vt:lpstr>
      <vt:lpstr>10. The Act ENSURES PUBLIC MONIES DO NOT CREATE OR PERPETUATE BARRIERS</vt:lpstr>
      <vt:lpstr>11. The Act IS A LENS THROUGH WHICH TO VET LEGISLATION </vt:lpstr>
      <vt:lpstr>12. The Act SETS POLICY</vt:lpstr>
      <vt:lpstr>13. The Act HAS REAL FORCE &amp; REAL EFFECT</vt:lpstr>
      <vt:lpstr>14. The Act HAS ONE COMMON DEFINITION FOR DISABILITY</vt:lpstr>
      <vt:lpstr>Created and adopted by BarrierFreeSaskatchewan</vt:lpstr>
    </vt:vector>
  </TitlesOfParts>
  <Company>Government of Canada / Gouvernement du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for an Accessibility Act in Saskatchewan</dc:title>
  <dc:creator>Teletin, Dorina</dc:creator>
  <cp:lastModifiedBy>Teletin, Dorina</cp:lastModifiedBy>
  <cp:revision>17</cp:revision>
  <dcterms:created xsi:type="dcterms:W3CDTF">2016-11-10T18:33:38Z</dcterms:created>
  <dcterms:modified xsi:type="dcterms:W3CDTF">2016-11-10T19:58:41Z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-1228839922</vt:i4>
  </property>
  <property fmtid="{D5CDD505-2E9C-101B-9397-08002B2CF9AE}" pid="3" name="_NewReviewCycle">
    <vt:lpwstr/>
  </property>
  <property fmtid="{D5CDD505-2E9C-101B-9397-08002B2CF9AE}" pid="4" name="_EmailSubject">
    <vt:lpwstr>PowerPoint SK</vt:lpwstr>
  </property>
  <property fmtid="{D5CDD505-2E9C-101B-9397-08002B2CF9AE}" pid="5" name="_AuthorEmail">
    <vt:lpwstr>Dorina.Teletin@cra-arc.gc.ca</vt:lpwstr>
  </property>
  <property fmtid="{D5CDD505-2E9C-101B-9397-08002B2CF9AE}" pid="6" name="_AuthorEmailDisplayName">
    <vt:lpwstr>Teletin, Dorina</vt:lpwstr>
  </property>
</Properties>
</file>